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embeddedFontLst>
    <p:embeddedFont>
      <p:font typeface="Consolas" panose="020B0609020204030204" pitchFamily="49" charset="0"/>
      <p:regular r:id="rId51"/>
      <p:bold r:id="rId52"/>
      <p:italic r:id="rId53"/>
      <p:boldItalic r:id="rId54"/>
    </p:embeddedFont>
    <p:embeddedFont>
      <p:font typeface="Montserrat" panose="00000500000000000000" pitchFamily="50" charset="0"/>
      <p:regular r:id="rId55"/>
      <p:bold r:id="rId56"/>
      <p:italic r:id="rId57"/>
      <p:boldItalic r:id="rId58"/>
    </p:embeddedFont>
    <p:embeddedFont>
      <p:font typeface="Proxima Nova" panose="020B0604020202020204" charset="0"/>
      <p:regular r:id="rId59"/>
      <p:bold r:id="rId60"/>
      <p:italic r:id="rId61"/>
      <p:boldItalic r:id="rId62"/>
    </p:embeddedFont>
    <p:embeddedFont>
      <p:font typeface="Raleway"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hDunCJORBgZeEV2jKzw2e2Q2cA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462" y="3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YjTynTwrcxA&amp;t=2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c834eb125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3c834eb125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be76aacd5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3be76aacd5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c834eb125f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3c834eb125f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b2558cca1a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b2558cca1a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be76aacd5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be76aacd5c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c834eb125f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c834eb125f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be56c3e93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3be56c3e93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be56c3e93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be56c3e937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b2558cca1a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b2558cca1a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be56c3e937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3be56c3e937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c834eb125f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3c834eb125f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c834eb125f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3c834eb125f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c834eb125f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3c834eb125f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be56c3e93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3be56c3e937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c834eb125f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3c834eb125f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c834eb125f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3c834eb125f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c834eb125f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3c834eb125f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c834eb125f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3c834eb125f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b2558cca1a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3b2558cca1a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b42d1ab7d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3b42d1ab7d6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bc4fe74f7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3bc4fe74f7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be76aacd5c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3be76aacd5c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c834eb125f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3c834eb125f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be76aacd5c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3be76aacd5c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c834eb125f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3c834eb125f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c834eb125f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3c834eb125f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dirty="0">
                <a:solidFill>
                  <a:schemeClr val="hlink"/>
                </a:solidFill>
                <a:hlinkClick r:id="rId3"/>
              </a:rPr>
              <a:t>https://www.youtube.com/watch?v=YjTynTwrcxA&amp;t=2s</a:t>
            </a:r>
            <a:r>
              <a:rPr lang="en" dirty="0"/>
              <a:t> </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c834eb125f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3c834eb125f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c834eb125f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3c834eb125f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c834eb125f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3c834eb125f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be76aacd5c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3be76aacd5c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be76aacd5c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3be76aacd5c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b262500c8b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3b262500c8b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be76aacd5c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3be76aacd5c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be76aacd5c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3be76aacd5c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c834eb125f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3c834eb125f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c834eb125f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3c834eb125f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ab35a42d29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3ab35a42d29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c834eb125f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3c834eb125f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c834eb125f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3c834eb125f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c834eb125f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3c834eb125f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bc4fe74f7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3bc4fe74f7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87ddd4682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387ddd4682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7f70a3ec4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37f70a3ec4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c834eb125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3c834eb125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c834eb125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3c834eb125f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5"/>
          <p:cNvSpPr/>
          <p:nvPr/>
        </p:nvSpPr>
        <p:spPr>
          <a:xfrm>
            <a:off x="80700" y="2651100"/>
            <a:ext cx="8982600" cy="24117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5"/>
          <p:cNvSpPr txBox="1">
            <a:spLocks noGrp="1"/>
          </p:cNvSpPr>
          <p:nvPr>
            <p:ph type="ctrTitle"/>
          </p:nvPr>
        </p:nvSpPr>
        <p:spPr>
          <a:xfrm>
            <a:off x="485875" y="264475"/>
            <a:ext cx="8183700" cy="1473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100"/>
              <a:buFont typeface="Montserrat"/>
              <a:buNone/>
              <a:defRPr sz="4100">
                <a:latin typeface="Montserrat"/>
                <a:ea typeface="Montserrat"/>
                <a:cs typeface="Montserrat"/>
                <a:sym typeface="Montserrat"/>
              </a:defRPr>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2" name="Google Shape;12;p15"/>
          <p:cNvSpPr txBox="1">
            <a:spLocks noGrp="1"/>
          </p:cNvSpPr>
          <p:nvPr>
            <p:ph type="subTitle" idx="1"/>
          </p:nvPr>
        </p:nvSpPr>
        <p:spPr>
          <a:xfrm>
            <a:off x="485875" y="1738075"/>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Font typeface="Calibri"/>
              <a:buNone/>
              <a:defRPr sz="2400">
                <a:latin typeface="Calibri"/>
                <a:ea typeface="Calibri"/>
                <a:cs typeface="Calibri"/>
                <a:sym typeface="Calibri"/>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 name="Google Shape;13;p1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15"/>
          <p:cNvPicPr preferRelativeResize="0"/>
          <p:nvPr/>
        </p:nvPicPr>
        <p:blipFill rotWithShape="1">
          <a:blip r:embed="rId2">
            <a:alphaModFix/>
          </a:blip>
          <a:src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24"/>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4"/>
          <p:cNvSpPr txBox="1">
            <a:spLocks noGrp="1"/>
          </p:cNvSpPr>
          <p:nvPr>
            <p:ph type="title" hasCustomPrompt="1"/>
          </p:nvPr>
        </p:nvSpPr>
        <p:spPr>
          <a:xfrm>
            <a:off x="311700" y="743001"/>
            <a:ext cx="8520600" cy="200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Font typeface="Arial"/>
              <a:buNone/>
              <a:defRPr sz="12000">
                <a:latin typeface="Arial"/>
                <a:ea typeface="Arial"/>
                <a:cs typeface="Arial"/>
                <a:sym typeface="Arial"/>
              </a:defRPr>
            </a:lvl1pPr>
            <a:lvl2pPr lvl="1" algn="ctr">
              <a:lnSpc>
                <a:spcPct val="100000"/>
              </a:lnSpc>
              <a:spcBef>
                <a:spcPts val="0"/>
              </a:spcBef>
              <a:spcAft>
                <a:spcPts val="0"/>
              </a:spcAft>
              <a:buSzPts val="12000"/>
              <a:buFont typeface="Arial"/>
              <a:buNone/>
              <a:defRPr sz="12000">
                <a:latin typeface="Arial"/>
                <a:ea typeface="Arial"/>
                <a:cs typeface="Arial"/>
                <a:sym typeface="Arial"/>
              </a:defRPr>
            </a:lvl2pPr>
            <a:lvl3pPr lvl="2" algn="ctr">
              <a:lnSpc>
                <a:spcPct val="100000"/>
              </a:lnSpc>
              <a:spcBef>
                <a:spcPts val="0"/>
              </a:spcBef>
              <a:spcAft>
                <a:spcPts val="0"/>
              </a:spcAft>
              <a:buSzPts val="12000"/>
              <a:buFont typeface="Arial"/>
              <a:buNone/>
              <a:defRPr sz="12000">
                <a:latin typeface="Arial"/>
                <a:ea typeface="Arial"/>
                <a:cs typeface="Arial"/>
                <a:sym typeface="Arial"/>
              </a:defRPr>
            </a:lvl3pPr>
            <a:lvl4pPr lvl="3" algn="ctr">
              <a:lnSpc>
                <a:spcPct val="100000"/>
              </a:lnSpc>
              <a:spcBef>
                <a:spcPts val="0"/>
              </a:spcBef>
              <a:spcAft>
                <a:spcPts val="0"/>
              </a:spcAft>
              <a:buSzPts val="12000"/>
              <a:buFont typeface="Arial"/>
              <a:buNone/>
              <a:defRPr sz="12000">
                <a:latin typeface="Arial"/>
                <a:ea typeface="Arial"/>
                <a:cs typeface="Arial"/>
                <a:sym typeface="Arial"/>
              </a:defRPr>
            </a:lvl4pPr>
            <a:lvl5pPr lvl="4" algn="ctr">
              <a:lnSpc>
                <a:spcPct val="100000"/>
              </a:lnSpc>
              <a:spcBef>
                <a:spcPts val="0"/>
              </a:spcBef>
              <a:spcAft>
                <a:spcPts val="0"/>
              </a:spcAft>
              <a:buSzPts val="12000"/>
              <a:buFont typeface="Arial"/>
              <a:buNone/>
              <a:defRPr sz="12000">
                <a:latin typeface="Arial"/>
                <a:ea typeface="Arial"/>
                <a:cs typeface="Arial"/>
                <a:sym typeface="Arial"/>
              </a:defRPr>
            </a:lvl5pPr>
            <a:lvl6pPr lvl="5" algn="ctr">
              <a:lnSpc>
                <a:spcPct val="100000"/>
              </a:lnSpc>
              <a:spcBef>
                <a:spcPts val="0"/>
              </a:spcBef>
              <a:spcAft>
                <a:spcPts val="0"/>
              </a:spcAft>
              <a:buSzPts val="12000"/>
              <a:buFont typeface="Arial"/>
              <a:buNone/>
              <a:defRPr sz="12000">
                <a:latin typeface="Arial"/>
                <a:ea typeface="Arial"/>
                <a:cs typeface="Arial"/>
                <a:sym typeface="Arial"/>
              </a:defRPr>
            </a:lvl6pPr>
            <a:lvl7pPr lvl="6" algn="ctr">
              <a:lnSpc>
                <a:spcPct val="100000"/>
              </a:lnSpc>
              <a:spcBef>
                <a:spcPts val="0"/>
              </a:spcBef>
              <a:spcAft>
                <a:spcPts val="0"/>
              </a:spcAft>
              <a:buSzPts val="12000"/>
              <a:buFont typeface="Arial"/>
              <a:buNone/>
              <a:defRPr sz="12000">
                <a:latin typeface="Arial"/>
                <a:ea typeface="Arial"/>
                <a:cs typeface="Arial"/>
                <a:sym typeface="Arial"/>
              </a:defRPr>
            </a:lvl7pPr>
            <a:lvl8pPr lvl="7" algn="ctr">
              <a:lnSpc>
                <a:spcPct val="100000"/>
              </a:lnSpc>
              <a:spcBef>
                <a:spcPts val="0"/>
              </a:spcBef>
              <a:spcAft>
                <a:spcPts val="0"/>
              </a:spcAft>
              <a:buSzPts val="12000"/>
              <a:buFont typeface="Arial"/>
              <a:buNone/>
              <a:defRPr sz="12000">
                <a:latin typeface="Arial"/>
                <a:ea typeface="Arial"/>
                <a:cs typeface="Arial"/>
                <a:sym typeface="Arial"/>
              </a:defRPr>
            </a:lvl8pPr>
            <a:lvl9pPr lvl="8" algn="ctr">
              <a:lnSpc>
                <a:spcPct val="100000"/>
              </a:lnSpc>
              <a:spcBef>
                <a:spcPts val="0"/>
              </a:spcBef>
              <a:spcAft>
                <a:spcPts val="0"/>
              </a:spcAft>
              <a:buSzPts val="12000"/>
              <a:buFont typeface="Arial"/>
              <a:buNone/>
              <a:defRPr sz="12000">
                <a:latin typeface="Arial"/>
                <a:ea typeface="Arial"/>
                <a:cs typeface="Arial"/>
                <a:sym typeface="Arial"/>
              </a:defRPr>
            </a:lvl9pPr>
          </a:lstStyle>
          <a:p>
            <a:r>
              <a:t>xx%</a:t>
            </a:r>
          </a:p>
        </p:txBody>
      </p:sp>
      <p:sp>
        <p:nvSpPr>
          <p:cNvPr id="53" name="Google Shape;53;p24"/>
          <p:cNvSpPr txBox="1">
            <a:spLocks noGrp="1"/>
          </p:cNvSpPr>
          <p:nvPr>
            <p:ph type="body" idx="1"/>
          </p:nvPr>
        </p:nvSpPr>
        <p:spPr>
          <a:xfrm>
            <a:off x="311700" y="2845182"/>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54" name="Google Shape;54;p2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7" name="Google Shape;1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algn="l">
              <a:lnSpc>
                <a:spcPct val="115000"/>
              </a:lnSpc>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marL="914400" lvl="1" indent="-342900" algn="l">
              <a:lnSpc>
                <a:spcPct val="115000"/>
              </a:lnSpc>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marL="1371600" lvl="2" indent="-317500" algn="l">
              <a:lnSpc>
                <a:spcPct val="115000"/>
              </a:lnSpc>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lgn="l">
              <a:lnSpc>
                <a:spcPct val="115000"/>
              </a:lnSpc>
              <a:spcBef>
                <a:spcPts val="0"/>
              </a:spcBef>
              <a:spcAft>
                <a:spcPts val="0"/>
              </a:spcAft>
              <a:buSzPts val="1400"/>
              <a:buFont typeface="Calibri"/>
              <a:buChar char="●"/>
              <a:defRPr>
                <a:latin typeface="Calibri"/>
                <a:ea typeface="Calibri"/>
                <a:cs typeface="Calibri"/>
                <a:sym typeface="Calibri"/>
              </a:defRPr>
            </a:lvl4pPr>
            <a:lvl5pPr marL="2286000" lvl="4" indent="-317500" algn="l">
              <a:lnSpc>
                <a:spcPct val="115000"/>
              </a:lnSpc>
              <a:spcBef>
                <a:spcPts val="0"/>
              </a:spcBef>
              <a:spcAft>
                <a:spcPts val="0"/>
              </a:spcAft>
              <a:buSzPts val="1400"/>
              <a:buFont typeface="Calibri"/>
              <a:buChar char="○"/>
              <a:defRPr>
                <a:latin typeface="Calibri"/>
                <a:ea typeface="Calibri"/>
                <a:cs typeface="Calibri"/>
                <a:sym typeface="Calibri"/>
              </a:defRPr>
            </a:lvl5pPr>
            <a:lvl6pPr marL="2743200" lvl="5" indent="-317500" algn="l">
              <a:lnSpc>
                <a:spcPct val="115000"/>
              </a:lnSpc>
              <a:spcBef>
                <a:spcPts val="0"/>
              </a:spcBef>
              <a:spcAft>
                <a:spcPts val="0"/>
              </a:spcAft>
              <a:buSzPts val="1400"/>
              <a:buFont typeface="Calibri"/>
              <a:buChar char="■"/>
              <a:defRPr>
                <a:latin typeface="Calibri"/>
                <a:ea typeface="Calibri"/>
                <a:cs typeface="Calibri"/>
                <a:sym typeface="Calibri"/>
              </a:defRPr>
            </a:lvl6pPr>
            <a:lvl7pPr marL="3200400" lvl="6" indent="-317500" algn="l">
              <a:lnSpc>
                <a:spcPct val="115000"/>
              </a:lnSpc>
              <a:spcBef>
                <a:spcPts val="0"/>
              </a:spcBef>
              <a:spcAft>
                <a:spcPts val="0"/>
              </a:spcAft>
              <a:buSzPts val="1400"/>
              <a:buFont typeface="Calibri"/>
              <a:buChar char="●"/>
              <a:defRPr>
                <a:latin typeface="Calibri"/>
                <a:ea typeface="Calibri"/>
                <a:cs typeface="Calibri"/>
                <a:sym typeface="Calibri"/>
              </a:defRPr>
            </a:lvl7pPr>
            <a:lvl8pPr marL="3657600" lvl="7" indent="-317500" algn="l">
              <a:lnSpc>
                <a:spcPct val="115000"/>
              </a:lnSpc>
              <a:spcBef>
                <a:spcPts val="0"/>
              </a:spcBef>
              <a:spcAft>
                <a:spcPts val="0"/>
              </a:spcAft>
              <a:buSzPts val="1400"/>
              <a:buFont typeface="Calibri"/>
              <a:buChar char="○"/>
              <a:defRPr>
                <a:latin typeface="Calibri"/>
                <a:ea typeface="Calibri"/>
                <a:cs typeface="Calibri"/>
                <a:sym typeface="Calibri"/>
              </a:defRPr>
            </a:lvl8pPr>
            <a:lvl9pPr marL="4114800" lvl="8" indent="-317500" algn="l">
              <a:lnSpc>
                <a:spcPct val="115000"/>
              </a:lnSpc>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18" name="Google Shape;18;p1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16"/>
          <p:cNvPicPr preferRelativeResize="0"/>
          <p:nvPr/>
        </p:nvPicPr>
        <p:blipFill rotWithShape="1">
          <a:blip r:embed="rId2">
            <a:alphaModFix/>
          </a:blip>
          <a:srcRect/>
          <a:stretch/>
        </p:blipFill>
        <p:spPr>
          <a:xfrm>
            <a:off x="6835869" y="4737994"/>
            <a:ext cx="1915808" cy="295100"/>
          </a:xfrm>
          <a:prstGeom prst="rect">
            <a:avLst/>
          </a:prstGeom>
          <a:noFill/>
          <a:ln>
            <a:noFill/>
          </a:ln>
        </p:spPr>
      </p:pic>
      <p:pic>
        <p:nvPicPr>
          <p:cNvPr id="20" name="Google Shape;20;p16"/>
          <p:cNvPicPr preferRelativeResize="0"/>
          <p:nvPr/>
        </p:nvPicPr>
        <p:blipFill rotWithShape="1">
          <a:blip r:embed="rId3">
            <a:alphaModFix/>
          </a:blip>
          <a:srcRect/>
          <a:stretch/>
        </p:blipFill>
        <p:spPr>
          <a:xfrm>
            <a:off x="104349" y="4661566"/>
            <a:ext cx="548700" cy="43543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24" name="Google Shape;24;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 name="Google Shape;27;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2" name="Google Shape;32;p1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5" name="Google Shape;35;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2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490250" y="526350"/>
            <a:ext cx="56040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9" name="Google Shape;39;p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22"/>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2" name="Google Shape;42;p2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22"/>
          <p:cNvSpPr txBox="1">
            <a:spLocks noGrp="1"/>
          </p:cNvSpPr>
          <p:nvPr>
            <p:ph type="title"/>
          </p:nvPr>
        </p:nvSpPr>
        <p:spPr>
          <a:xfrm>
            <a:off x="265500" y="1181700"/>
            <a:ext cx="4045200" cy="1533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4" name="Google Shape;44;p22"/>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2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6" name="Google Shape;46;p2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100"/>
              <a:buNone/>
              <a:defRPr sz="2100"/>
            </a:lvl1pPr>
          </a:lstStyle>
          <a:p>
            <a:endParaRPr/>
          </a:p>
        </p:txBody>
      </p:sp>
      <p:sp>
        <p:nvSpPr>
          <p:cNvPr id="49" name="Google Shape;49;p2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https://www.youtube.com/embed/YjTynTwrcxA?start=2&amp;feature=oembed" TargetMode="Externa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p:nvPr>
        </p:nvSpPr>
        <p:spPr>
          <a:xfrm>
            <a:off x="485875" y="264475"/>
            <a:ext cx="8183700" cy="14736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100"/>
              <a:buNone/>
            </a:pPr>
            <a:r>
              <a:rPr lang="en"/>
              <a:t>Hot Pursuit</a:t>
            </a:r>
            <a:endParaRPr/>
          </a:p>
        </p:txBody>
      </p:sp>
      <p:sp>
        <p:nvSpPr>
          <p:cNvPr id="62" name="Google Shape;62;p1"/>
          <p:cNvSpPr txBox="1">
            <a:spLocks noGrp="1"/>
          </p:cNvSpPr>
          <p:nvPr>
            <p:ph type="subTitle" idx="1"/>
          </p:nvPr>
        </p:nvSpPr>
        <p:spPr>
          <a:xfrm>
            <a:off x="485875" y="1738075"/>
            <a:ext cx="8183700" cy="8610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2400"/>
              <a:buNone/>
            </a:pPr>
            <a:r>
              <a:rPr lang="en">
                <a:latin typeface="Proxima Nova"/>
                <a:ea typeface="Proxima Nova"/>
                <a:cs typeface="Proxima Nova"/>
                <a:sym typeface="Proxima Nova"/>
              </a:rPr>
              <a:t>Python with Robots Mission 7</a:t>
            </a:r>
            <a:endParaRPr>
              <a:latin typeface="Proxima Nova"/>
              <a:ea typeface="Proxima Nova"/>
              <a:cs typeface="Proxima Nova"/>
              <a:sym typeface="Proxima Nova"/>
            </a:endParaRPr>
          </a:p>
          <a:p>
            <a:pPr marL="0" lvl="0" indent="0" algn="l" rtl="0">
              <a:lnSpc>
                <a:spcPct val="100000"/>
              </a:lnSpc>
              <a:spcBef>
                <a:spcPts val="0"/>
              </a:spcBef>
              <a:spcAft>
                <a:spcPts val="0"/>
              </a:spcAft>
              <a:buSzPts val="2400"/>
              <a:buNone/>
            </a:pPr>
            <a:r>
              <a:rPr lang="en">
                <a:latin typeface="Proxima Nova"/>
                <a:ea typeface="Proxima Nova"/>
                <a:cs typeface="Proxima Nova"/>
                <a:sym typeface="Proxima Nova"/>
              </a:rPr>
              <a:t>Lesson 3 Objectives 8-11</a:t>
            </a:r>
            <a:endParaRPr>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c834eb125f_0_16"/>
          <p:cNvSpPr txBox="1">
            <a:spLocks noGrp="1"/>
          </p:cNvSpPr>
          <p:nvPr>
            <p:ph type="title"/>
          </p:nvPr>
        </p:nvSpPr>
        <p:spPr>
          <a:xfrm>
            <a:off x="311700" y="3358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Objective #8: Face Off!</a:t>
            </a:r>
            <a:endParaRPr/>
          </a:p>
        </p:txBody>
      </p:sp>
      <p:sp>
        <p:nvSpPr>
          <p:cNvPr id="124" name="Google Shape;124;g3c834eb125f_0_16"/>
          <p:cNvSpPr txBox="1">
            <a:spLocks noGrp="1"/>
          </p:cNvSpPr>
          <p:nvPr>
            <p:ph type="body" idx="1"/>
          </p:nvPr>
        </p:nvSpPr>
        <p:spPr>
          <a:xfrm>
            <a:off x="311700" y="869975"/>
            <a:ext cx="5451300" cy="36936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With the code</a:t>
            </a:r>
            <a:br>
              <a:rPr lang="en">
                <a:latin typeface="Proxima Nova"/>
                <a:ea typeface="Proxima Nova"/>
                <a:cs typeface="Proxima Nova"/>
                <a:sym typeface="Proxima Nova"/>
              </a:rPr>
            </a:br>
            <a:br>
              <a:rPr lang="en">
                <a:latin typeface="Proxima Nova"/>
                <a:ea typeface="Proxima Nova"/>
                <a:cs typeface="Proxima Nova"/>
                <a:sym typeface="Proxima Nova"/>
              </a:rPr>
            </a:br>
            <a:r>
              <a:rPr lang="en">
                <a:latin typeface="Proxima Nova"/>
                <a:ea typeface="Proxima Nova"/>
                <a:cs typeface="Proxima Nova"/>
                <a:sym typeface="Proxima Nova"/>
              </a:rPr>
              <a:t>the value of </a:t>
            </a:r>
            <a:r>
              <a:rPr lang="en">
                <a:solidFill>
                  <a:srgbClr val="0000FF"/>
                </a:solidFill>
                <a:latin typeface="Consolas"/>
                <a:ea typeface="Consolas"/>
                <a:cs typeface="Consolas"/>
                <a:sym typeface="Consolas"/>
              </a:rPr>
              <a:t>p</a:t>
            </a:r>
            <a:r>
              <a:rPr lang="en">
                <a:latin typeface="Proxima Nova"/>
                <a:ea typeface="Proxima Nova"/>
                <a:cs typeface="Proxima Nova"/>
                <a:sym typeface="Proxima Nova"/>
              </a:rPr>
              <a:t> is a tuple of 2 Bools.</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The left sensor detection is </a:t>
            </a:r>
            <a:r>
              <a:rPr lang="en">
                <a:solidFill>
                  <a:srgbClr val="0000FF"/>
                </a:solidFill>
                <a:latin typeface="Consolas"/>
                <a:ea typeface="Consolas"/>
                <a:cs typeface="Consolas"/>
                <a:sym typeface="Consolas"/>
              </a:rPr>
              <a:t>p[LEFT]</a:t>
            </a:r>
            <a:r>
              <a:rPr lang="en">
                <a:latin typeface="Proxima Nova"/>
                <a:ea typeface="Proxima Nova"/>
                <a:cs typeface="Proxima Nova"/>
                <a:sym typeface="Proxima Nova"/>
              </a:rPr>
              <a:t> and the right sensor detection is </a:t>
            </a:r>
            <a:r>
              <a:rPr lang="en">
                <a:solidFill>
                  <a:srgbClr val="0000FF"/>
                </a:solidFill>
                <a:latin typeface="Consolas"/>
                <a:ea typeface="Consolas"/>
                <a:cs typeface="Consolas"/>
                <a:sym typeface="Consolas"/>
              </a:rPr>
              <a:t>p[RIGHT]</a:t>
            </a:r>
            <a:endParaRPr>
              <a:solidFill>
                <a:srgbClr val="0000FF"/>
              </a:solidFill>
              <a:latin typeface="Consolas"/>
              <a:ea typeface="Consolas"/>
              <a:cs typeface="Consolas"/>
              <a:sym typeface="Consolas"/>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Their value is either True or False.</a:t>
            </a:r>
            <a:br>
              <a:rPr lang="en">
                <a:latin typeface="Proxima Nova"/>
                <a:ea typeface="Proxima Nova"/>
                <a:cs typeface="Proxima Nova"/>
                <a:sym typeface="Proxima Nova"/>
              </a:rPr>
            </a:br>
            <a:endParaRPr>
              <a:latin typeface="Proxima Nova"/>
              <a:ea typeface="Proxima Nova"/>
              <a:cs typeface="Proxima Nova"/>
              <a:sym typeface="Proxima Nova"/>
            </a:endParaRPr>
          </a:p>
        </p:txBody>
      </p:sp>
      <p:pic>
        <p:nvPicPr>
          <p:cNvPr id="125" name="Google Shape;125;g3c834eb125f_0_16" title="DogBall.jpg"/>
          <p:cNvPicPr preferRelativeResize="0"/>
          <p:nvPr/>
        </p:nvPicPr>
        <p:blipFill>
          <a:blip r:embed="rId3">
            <a:alphaModFix/>
          </a:blip>
          <a:stretch>
            <a:fillRect/>
          </a:stretch>
        </p:blipFill>
        <p:spPr>
          <a:xfrm>
            <a:off x="5998200" y="959275"/>
            <a:ext cx="2993400" cy="1998100"/>
          </a:xfrm>
          <a:prstGeom prst="rect">
            <a:avLst/>
          </a:prstGeom>
          <a:noFill/>
          <a:ln>
            <a:noFill/>
          </a:ln>
        </p:spPr>
      </p:pic>
      <p:pic>
        <p:nvPicPr>
          <p:cNvPr id="126" name="Google Shape;126;g3c834eb125f_0_16"/>
          <p:cNvPicPr preferRelativeResize="0"/>
          <p:nvPr/>
        </p:nvPicPr>
        <p:blipFill rotWithShape="1">
          <a:blip r:embed="rId4">
            <a:alphaModFix/>
          </a:blip>
          <a:srcRect b="47407"/>
          <a:stretch/>
        </p:blipFill>
        <p:spPr>
          <a:xfrm>
            <a:off x="862075" y="1343025"/>
            <a:ext cx="4776350" cy="450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be76aacd5c_0_0"/>
          <p:cNvSpPr txBox="1">
            <a:spLocks noGrp="1"/>
          </p:cNvSpPr>
          <p:nvPr>
            <p:ph type="title"/>
          </p:nvPr>
        </p:nvSpPr>
        <p:spPr>
          <a:xfrm>
            <a:off x="311700" y="3358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Objective #8: Face-Off Algorithm</a:t>
            </a:r>
            <a:endParaRPr/>
          </a:p>
        </p:txBody>
      </p:sp>
      <p:sp>
        <p:nvSpPr>
          <p:cNvPr id="132" name="Google Shape;132;g3be76aacd5c_0_0"/>
          <p:cNvSpPr txBox="1">
            <a:spLocks noGrp="1"/>
          </p:cNvSpPr>
          <p:nvPr>
            <p:ph type="body" idx="1"/>
          </p:nvPr>
        </p:nvSpPr>
        <p:spPr>
          <a:xfrm>
            <a:off x="311700" y="869975"/>
            <a:ext cx="7852200" cy="4163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Use an </a:t>
            </a:r>
            <a:r>
              <a:rPr lang="en">
                <a:solidFill>
                  <a:srgbClr val="0000FF"/>
                </a:solidFill>
                <a:latin typeface="Consolas"/>
                <a:ea typeface="Consolas"/>
                <a:cs typeface="Consolas"/>
                <a:sym typeface="Consolas"/>
              </a:rPr>
              <a:t>if</a:t>
            </a:r>
            <a:r>
              <a:rPr lang="en">
                <a:latin typeface="Proxima Nova"/>
                <a:ea typeface="Proxima Nova"/>
                <a:cs typeface="Proxima Nova"/>
                <a:sym typeface="Proxima Nova"/>
              </a:rPr>
              <a:t> statement with </a:t>
            </a:r>
            <a:r>
              <a:rPr lang="en">
                <a:solidFill>
                  <a:srgbClr val="0000FF"/>
                </a:solidFill>
                <a:latin typeface="Consolas"/>
                <a:ea typeface="Consolas"/>
                <a:cs typeface="Consolas"/>
                <a:sym typeface="Consolas"/>
              </a:rPr>
              <a:t>p[LEFT]</a:t>
            </a:r>
            <a:r>
              <a:rPr lang="en">
                <a:latin typeface="Proxima Nova"/>
                <a:ea typeface="Proxima Nova"/>
                <a:cs typeface="Proxima Nova"/>
                <a:sym typeface="Proxima Nova"/>
              </a:rPr>
              <a:t> and </a:t>
            </a:r>
            <a:r>
              <a:rPr lang="en">
                <a:solidFill>
                  <a:srgbClr val="0000FF"/>
                </a:solidFill>
                <a:latin typeface="Consolas"/>
                <a:ea typeface="Consolas"/>
                <a:cs typeface="Consolas"/>
                <a:sym typeface="Consolas"/>
              </a:rPr>
              <a:t>p[RIGHT]</a:t>
            </a:r>
            <a:r>
              <a:rPr lang="en">
                <a:latin typeface="Proxima Nova"/>
                <a:ea typeface="Proxima Nova"/>
                <a:cs typeface="Proxima Nova"/>
                <a:sym typeface="Proxima Nova"/>
              </a:rPr>
              <a:t> to control the direction of the motors.</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Enable the motors</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You can do this before the </a:t>
            </a:r>
            <a:r>
              <a:rPr lang="en">
                <a:solidFill>
                  <a:srgbClr val="0000FF"/>
                </a:solidFill>
                <a:latin typeface="Consolas"/>
                <a:ea typeface="Consolas"/>
                <a:cs typeface="Consolas"/>
                <a:sym typeface="Consolas"/>
              </a:rPr>
              <a:t>while True</a:t>
            </a:r>
            <a:r>
              <a:rPr lang="en">
                <a:latin typeface="Proxima Nova"/>
                <a:ea typeface="Proxima Nova"/>
                <a:cs typeface="Proxima Nova"/>
                <a:sym typeface="Proxima Nova"/>
              </a:rPr>
              <a:t> loop.</a:t>
            </a:r>
            <a:endParaRPr>
              <a:latin typeface="Proxima Nova"/>
              <a:ea typeface="Proxima Nova"/>
              <a:cs typeface="Proxima Nova"/>
              <a:sym typeface="Proxima Nova"/>
            </a:endParaRPr>
          </a:p>
        </p:txBody>
      </p:sp>
      <p:pic>
        <p:nvPicPr>
          <p:cNvPr id="133" name="Google Shape;133;g3be76aacd5c_0_0"/>
          <p:cNvPicPr preferRelativeResize="0"/>
          <p:nvPr/>
        </p:nvPicPr>
        <p:blipFill rotWithShape="1">
          <a:blip r:embed="rId3">
            <a:alphaModFix/>
          </a:blip>
          <a:srcRect l="8531" r="52169" b="76192"/>
          <a:stretch/>
        </p:blipFill>
        <p:spPr>
          <a:xfrm>
            <a:off x="770775" y="2783425"/>
            <a:ext cx="3100575" cy="772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c834eb125f_0_24"/>
          <p:cNvSpPr txBox="1">
            <a:spLocks noGrp="1"/>
          </p:cNvSpPr>
          <p:nvPr>
            <p:ph type="title"/>
          </p:nvPr>
        </p:nvSpPr>
        <p:spPr>
          <a:xfrm>
            <a:off x="311700" y="3358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Objective #8: Face-Off Algorithm</a:t>
            </a:r>
            <a:endParaRPr/>
          </a:p>
        </p:txBody>
      </p:sp>
      <p:sp>
        <p:nvSpPr>
          <p:cNvPr id="139" name="Google Shape;139;g3c834eb125f_0_24"/>
          <p:cNvSpPr txBox="1">
            <a:spLocks noGrp="1"/>
          </p:cNvSpPr>
          <p:nvPr>
            <p:ph type="body" idx="1"/>
          </p:nvPr>
        </p:nvSpPr>
        <p:spPr>
          <a:xfrm>
            <a:off x="311700" y="869975"/>
            <a:ext cx="7852200" cy="41637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After reading the proximity sensors, use an </a:t>
            </a:r>
            <a:r>
              <a:rPr lang="en">
                <a:solidFill>
                  <a:srgbClr val="0000FF"/>
                </a:solidFill>
                <a:latin typeface="Consolas"/>
                <a:ea typeface="Consolas"/>
                <a:cs typeface="Consolas"/>
                <a:sym typeface="Consolas"/>
              </a:rPr>
              <a:t>if</a:t>
            </a:r>
            <a:r>
              <a:rPr lang="en">
                <a:latin typeface="Proxima Nova"/>
                <a:ea typeface="Proxima Nova"/>
                <a:cs typeface="Proxima Nova"/>
                <a:sym typeface="Proxima Nova"/>
              </a:rPr>
              <a:t> statement with four branches to control the motors.</a:t>
            </a:r>
            <a:endParaRPr>
              <a:latin typeface="Proxima Nova"/>
              <a:ea typeface="Proxima Nova"/>
              <a:cs typeface="Proxima Nova"/>
              <a:sym typeface="Proxima Nova"/>
            </a:endParaRPr>
          </a:p>
          <a:p>
            <a:pPr marL="914400" lvl="1" indent="-342900" algn="l" rtl="0">
              <a:lnSpc>
                <a:spcPct val="115000"/>
              </a:lnSpc>
              <a:spcBef>
                <a:spcPts val="0"/>
              </a:spcBef>
              <a:spcAft>
                <a:spcPts val="0"/>
              </a:spcAft>
              <a:buSzPts val="1800"/>
              <a:buFont typeface="Proxima Nova"/>
              <a:buChar char="○"/>
            </a:pPr>
            <a:r>
              <a:rPr lang="en">
                <a:latin typeface="Proxima Nova"/>
                <a:ea typeface="Proxima Nova"/>
                <a:cs typeface="Proxima Nova"/>
                <a:sym typeface="Proxima Nova"/>
              </a:rPr>
              <a:t>Stop the motors if both sensors detect an object.</a:t>
            </a:r>
            <a:endParaRPr>
              <a:latin typeface="Proxima Nova"/>
              <a:ea typeface="Proxima Nova"/>
              <a:cs typeface="Proxima Nova"/>
              <a:sym typeface="Proxima Nova"/>
            </a:endParaRPr>
          </a:p>
          <a:p>
            <a:pPr marL="914400" lvl="1" indent="-342900" algn="l" rtl="0">
              <a:lnSpc>
                <a:spcPct val="115000"/>
              </a:lnSpc>
              <a:spcBef>
                <a:spcPts val="0"/>
              </a:spcBef>
              <a:spcAft>
                <a:spcPts val="0"/>
              </a:spcAft>
              <a:buSzPts val="1800"/>
              <a:buFont typeface="Proxima Nova"/>
              <a:buChar char="○"/>
            </a:pPr>
            <a:r>
              <a:rPr lang="en">
                <a:latin typeface="Proxima Nova"/>
                <a:ea typeface="Proxima Nova"/>
                <a:cs typeface="Proxima Nova"/>
                <a:sym typeface="Proxima Nova"/>
              </a:rPr>
              <a:t>Turn a little left if only the LEFT sensor detects an object.</a:t>
            </a:r>
            <a:endParaRPr>
              <a:latin typeface="Proxima Nova"/>
              <a:ea typeface="Proxima Nova"/>
              <a:cs typeface="Proxima Nova"/>
              <a:sym typeface="Proxima Nova"/>
            </a:endParaRPr>
          </a:p>
          <a:p>
            <a:pPr marL="914400" lvl="1" indent="-342900" algn="l" rtl="0">
              <a:lnSpc>
                <a:spcPct val="115000"/>
              </a:lnSpc>
              <a:spcBef>
                <a:spcPts val="0"/>
              </a:spcBef>
              <a:spcAft>
                <a:spcPts val="0"/>
              </a:spcAft>
              <a:buSzPts val="1800"/>
              <a:buFont typeface="Proxima Nova"/>
              <a:buChar char="○"/>
            </a:pPr>
            <a:r>
              <a:rPr lang="en">
                <a:latin typeface="Proxima Nova"/>
                <a:ea typeface="Proxima Nova"/>
                <a:cs typeface="Proxima Nova"/>
                <a:sym typeface="Proxima Nova"/>
              </a:rPr>
              <a:t>Turn a little right if only the RIGHT sensor detects an object.</a:t>
            </a:r>
            <a:endParaRPr>
              <a:latin typeface="Proxima Nova"/>
              <a:ea typeface="Proxima Nova"/>
              <a:cs typeface="Proxima Nova"/>
              <a:sym typeface="Proxima Nova"/>
            </a:endParaRPr>
          </a:p>
          <a:p>
            <a:pPr marL="914400" lvl="1" indent="-342900" algn="l" rtl="0">
              <a:lnSpc>
                <a:spcPct val="115000"/>
              </a:lnSpc>
              <a:spcBef>
                <a:spcPts val="0"/>
              </a:spcBef>
              <a:spcAft>
                <a:spcPts val="0"/>
              </a:spcAft>
              <a:buSzPts val="1800"/>
              <a:buFont typeface="Proxima Nova"/>
              <a:buChar char="○"/>
            </a:pPr>
            <a:r>
              <a:rPr lang="en">
                <a:latin typeface="Proxima Nova"/>
                <a:ea typeface="Proxima Nova"/>
                <a:cs typeface="Proxima Nova"/>
                <a:sym typeface="Proxima Nova"/>
              </a:rPr>
              <a:t>Otherwise, stop both motors.</a:t>
            </a:r>
            <a:endParaRPr>
              <a:latin typeface="Proxima Nova"/>
              <a:ea typeface="Proxima Nova"/>
              <a:cs typeface="Proxima Nova"/>
              <a:sym typeface="Proxima Nova"/>
            </a:endParaRPr>
          </a:p>
        </p:txBody>
      </p:sp>
      <p:pic>
        <p:nvPicPr>
          <p:cNvPr id="140" name="Google Shape;140;g3c834eb125f_0_24"/>
          <p:cNvPicPr preferRelativeResize="0"/>
          <p:nvPr/>
        </p:nvPicPr>
        <p:blipFill>
          <a:blip r:embed="rId3">
            <a:alphaModFix/>
          </a:blip>
          <a:stretch>
            <a:fillRect/>
          </a:stretch>
        </p:blipFill>
        <p:spPr>
          <a:xfrm>
            <a:off x="1327122" y="3117425"/>
            <a:ext cx="3419550" cy="178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b2558cca1a_0_4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#8 Activity</a:t>
            </a:r>
            <a:endParaRPr/>
          </a:p>
        </p:txBody>
      </p:sp>
      <p:sp>
        <p:nvSpPr>
          <p:cNvPr id="146" name="Google Shape;146;g3b2558cca1a_0_43"/>
          <p:cNvSpPr txBox="1">
            <a:spLocks noGrp="1"/>
          </p:cNvSpPr>
          <p:nvPr>
            <p:ph type="body" idx="1"/>
          </p:nvPr>
        </p:nvSpPr>
        <p:spPr>
          <a:xfrm>
            <a:off x="311700" y="962525"/>
            <a:ext cx="6579900" cy="3780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a:solidFill>
                  <a:srgbClr val="000000"/>
                </a:solidFill>
                <a:latin typeface="Proxima Nova"/>
                <a:ea typeface="Proxima Nova"/>
                <a:cs typeface="Proxima Nova"/>
                <a:sym typeface="Proxima Nova"/>
              </a:rPr>
              <a:t>Let’s put the algorithm into the program.</a:t>
            </a:r>
            <a:endParaRPr>
              <a:solidFill>
                <a:srgbClr val="000000"/>
              </a:solidFill>
              <a:latin typeface="Proxima Nova"/>
              <a:ea typeface="Proxima Nova"/>
              <a:cs typeface="Proxima Nova"/>
              <a:sym typeface="Proxima Nova"/>
            </a:endParaRPr>
          </a:p>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Open your program – </a:t>
            </a:r>
            <a:r>
              <a:rPr lang="en" b="1" i="1">
                <a:latin typeface="Proxima Nova"/>
                <a:ea typeface="Proxima Nova"/>
                <a:cs typeface="Proxima Nova"/>
                <a:sym typeface="Proxima Nova"/>
              </a:rPr>
              <a:t>HotPursuit</a:t>
            </a:r>
            <a:endParaRPr b="1" i="1">
              <a:latin typeface="Proxima Nova"/>
              <a:ea typeface="Proxima Nova"/>
              <a:cs typeface="Proxima Nova"/>
              <a:sym typeface="Proxima Nova"/>
            </a:endParaRPr>
          </a:p>
          <a:p>
            <a:pPr marL="457200" lvl="0" indent="0" algn="l" rtl="0">
              <a:lnSpc>
                <a:spcPct val="115000"/>
              </a:lnSpc>
              <a:spcBef>
                <a:spcPts val="0"/>
              </a:spcBef>
              <a:spcAft>
                <a:spcPts val="0"/>
              </a:spcAft>
              <a:buSzPts val="2400"/>
              <a:buNone/>
            </a:pPr>
            <a:endParaRPr>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a:latin typeface="Proxima Nova"/>
              <a:ea typeface="Proxima Nova"/>
              <a:cs typeface="Proxima Nova"/>
              <a:sym typeface="Proxima Nova"/>
            </a:endParaRPr>
          </a:p>
        </p:txBody>
      </p:sp>
      <p:pic>
        <p:nvPicPr>
          <p:cNvPr id="147" name="Google Shape;147;g3b2558cca1a_0_43"/>
          <p:cNvPicPr preferRelativeResize="0"/>
          <p:nvPr/>
        </p:nvPicPr>
        <p:blipFill rotWithShape="1">
          <a:blip r:embed="rId3">
            <a:alphaModFix/>
          </a:blip>
          <a:srcRect/>
          <a:stretch/>
        </p:blipFill>
        <p:spPr>
          <a:xfrm>
            <a:off x="7171278" y="513250"/>
            <a:ext cx="1661025" cy="2984775"/>
          </a:xfrm>
          <a:prstGeom prst="rect">
            <a:avLst/>
          </a:prstGeom>
          <a:noFill/>
          <a:ln>
            <a:noFill/>
          </a:ln>
        </p:spPr>
      </p:pic>
      <p:pic>
        <p:nvPicPr>
          <p:cNvPr id="148" name="Google Shape;148;g3b2558cca1a_0_43"/>
          <p:cNvPicPr preferRelativeResize="0"/>
          <p:nvPr/>
        </p:nvPicPr>
        <p:blipFill rotWithShape="1">
          <a:blip r:embed="rId4">
            <a:alphaModFix/>
          </a:blip>
          <a:srcRect b="12966"/>
          <a:stretch/>
        </p:blipFill>
        <p:spPr>
          <a:xfrm>
            <a:off x="872975" y="2326725"/>
            <a:ext cx="4784325" cy="2232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be76aacd5c_0_32"/>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#8 Activity</a:t>
            </a:r>
            <a:endParaRPr/>
          </a:p>
        </p:txBody>
      </p:sp>
      <p:sp>
        <p:nvSpPr>
          <p:cNvPr id="154" name="Google Shape;154;g3be76aacd5c_0_32"/>
          <p:cNvSpPr txBox="1">
            <a:spLocks noGrp="1"/>
          </p:cNvSpPr>
          <p:nvPr>
            <p:ph type="body" idx="1"/>
          </p:nvPr>
        </p:nvSpPr>
        <p:spPr>
          <a:xfrm>
            <a:off x="311700" y="980025"/>
            <a:ext cx="6579900" cy="3763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Enable the motors by adding code just above the </a:t>
            </a:r>
            <a:r>
              <a:rPr lang="en">
                <a:solidFill>
                  <a:srgbClr val="0000FF"/>
                </a:solidFill>
                <a:latin typeface="Consolas"/>
                <a:ea typeface="Consolas"/>
                <a:cs typeface="Consolas"/>
                <a:sym typeface="Consolas"/>
              </a:rPr>
              <a:t>while True</a:t>
            </a:r>
            <a:r>
              <a:rPr lang="en">
                <a:latin typeface="Proxima Nova"/>
                <a:ea typeface="Proxima Nova"/>
                <a:cs typeface="Proxima Nova"/>
                <a:sym typeface="Proxima Nova"/>
              </a:rPr>
              <a:t> loop. </a:t>
            </a:r>
            <a:endParaRPr>
              <a:latin typeface="Proxima Nova"/>
              <a:ea typeface="Proxima Nova"/>
              <a:cs typeface="Proxima Nova"/>
              <a:sym typeface="Proxima Nova"/>
            </a:endParaRPr>
          </a:p>
        </p:txBody>
      </p:sp>
      <p:pic>
        <p:nvPicPr>
          <p:cNvPr id="155" name="Google Shape;155;g3be76aacd5c_0_32"/>
          <p:cNvPicPr preferRelativeResize="0"/>
          <p:nvPr/>
        </p:nvPicPr>
        <p:blipFill rotWithShape="1">
          <a:blip r:embed="rId3">
            <a:alphaModFix/>
          </a:blip>
          <a:srcRect/>
          <a:stretch/>
        </p:blipFill>
        <p:spPr>
          <a:xfrm>
            <a:off x="7171278" y="513250"/>
            <a:ext cx="1661025" cy="2984775"/>
          </a:xfrm>
          <a:prstGeom prst="rect">
            <a:avLst/>
          </a:prstGeom>
          <a:noFill/>
          <a:ln>
            <a:noFill/>
          </a:ln>
        </p:spPr>
      </p:pic>
      <p:pic>
        <p:nvPicPr>
          <p:cNvPr id="156" name="Google Shape;156;g3be76aacd5c_0_32"/>
          <p:cNvPicPr preferRelativeResize="0"/>
          <p:nvPr/>
        </p:nvPicPr>
        <p:blipFill>
          <a:blip r:embed="rId4">
            <a:alphaModFix/>
          </a:blip>
          <a:stretch>
            <a:fillRect/>
          </a:stretch>
        </p:blipFill>
        <p:spPr>
          <a:xfrm>
            <a:off x="780949" y="2358999"/>
            <a:ext cx="5911063" cy="2384525"/>
          </a:xfrm>
          <a:prstGeom prst="rect">
            <a:avLst/>
          </a:prstGeom>
          <a:noFill/>
          <a:ln>
            <a:noFill/>
          </a:ln>
        </p:spPr>
      </p:pic>
      <p:sp>
        <p:nvSpPr>
          <p:cNvPr id="157" name="Google Shape;157;g3be76aacd5c_0_32"/>
          <p:cNvSpPr/>
          <p:nvPr/>
        </p:nvSpPr>
        <p:spPr>
          <a:xfrm>
            <a:off x="763125" y="2594650"/>
            <a:ext cx="2892300" cy="328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c834eb125f_0_4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#8 Activity</a:t>
            </a:r>
            <a:endParaRPr/>
          </a:p>
        </p:txBody>
      </p:sp>
      <p:sp>
        <p:nvSpPr>
          <p:cNvPr id="163" name="Google Shape;163;g3c834eb125f_0_41"/>
          <p:cNvSpPr txBox="1">
            <a:spLocks noGrp="1"/>
          </p:cNvSpPr>
          <p:nvPr>
            <p:ph type="body" idx="1"/>
          </p:nvPr>
        </p:nvSpPr>
        <p:spPr>
          <a:xfrm>
            <a:off x="311700" y="980025"/>
            <a:ext cx="6859500" cy="3919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At the end of the while True loop, add the </a:t>
            </a:r>
            <a:r>
              <a:rPr lang="en" sz="2200">
                <a:solidFill>
                  <a:srgbClr val="0000FF"/>
                </a:solidFill>
                <a:latin typeface="Consolas"/>
                <a:ea typeface="Consolas"/>
                <a:cs typeface="Consolas"/>
                <a:sym typeface="Consolas"/>
              </a:rPr>
              <a:t>if</a:t>
            </a:r>
            <a:r>
              <a:rPr lang="en" sz="2200">
                <a:latin typeface="Proxima Nova"/>
                <a:ea typeface="Proxima Nova"/>
                <a:cs typeface="Proxima Nova"/>
                <a:sym typeface="Proxima Nova"/>
              </a:rPr>
              <a:t> statement to control the motors.</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You can turn left and turn right any way you want. </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NOTE: Keep the rotation speed low while testing.</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Sample code is provided on the next slide, but you can customize the turns with your own code. </a:t>
            </a:r>
            <a:endParaRPr sz="2200">
              <a:latin typeface="Proxima Nova"/>
              <a:ea typeface="Proxima Nova"/>
              <a:cs typeface="Proxima Nova"/>
              <a:sym typeface="Proxima Nova"/>
            </a:endParaRPr>
          </a:p>
        </p:txBody>
      </p:sp>
      <p:pic>
        <p:nvPicPr>
          <p:cNvPr id="164" name="Google Shape;164;g3c834eb125f_0_41"/>
          <p:cNvPicPr preferRelativeResize="0"/>
          <p:nvPr/>
        </p:nvPicPr>
        <p:blipFill rotWithShape="1">
          <a:blip r:embed="rId3">
            <a:alphaModFix/>
          </a:blip>
          <a:srcRect/>
          <a:stretch/>
        </p:blipFill>
        <p:spPr>
          <a:xfrm>
            <a:off x="7171278" y="513250"/>
            <a:ext cx="1661025" cy="2984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be56c3e937_0_15"/>
          <p:cNvSpPr txBox="1">
            <a:spLocks noGrp="1"/>
          </p:cNvSpPr>
          <p:nvPr>
            <p:ph type="title"/>
          </p:nvPr>
        </p:nvSpPr>
        <p:spPr>
          <a:xfrm>
            <a:off x="311700" y="216086"/>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#8 Activity code</a:t>
            </a:r>
            <a:endParaRPr/>
          </a:p>
        </p:txBody>
      </p:sp>
      <p:pic>
        <p:nvPicPr>
          <p:cNvPr id="170" name="Google Shape;170;g3be56c3e937_0_15"/>
          <p:cNvPicPr preferRelativeResize="0"/>
          <p:nvPr/>
        </p:nvPicPr>
        <p:blipFill rotWithShape="1">
          <a:blip r:embed="rId3">
            <a:alphaModFix/>
          </a:blip>
          <a:srcRect/>
          <a:stretch/>
        </p:blipFill>
        <p:spPr>
          <a:xfrm>
            <a:off x="7171278" y="513250"/>
            <a:ext cx="1661025" cy="2984775"/>
          </a:xfrm>
          <a:prstGeom prst="rect">
            <a:avLst/>
          </a:prstGeom>
          <a:noFill/>
          <a:ln>
            <a:noFill/>
          </a:ln>
        </p:spPr>
      </p:pic>
      <p:pic>
        <p:nvPicPr>
          <p:cNvPr id="171" name="Google Shape;171;g3be56c3e937_0_15"/>
          <p:cNvPicPr preferRelativeResize="0"/>
          <p:nvPr/>
        </p:nvPicPr>
        <p:blipFill>
          <a:blip r:embed="rId4">
            <a:alphaModFix/>
          </a:blip>
          <a:stretch>
            <a:fillRect/>
          </a:stretch>
        </p:blipFill>
        <p:spPr>
          <a:xfrm>
            <a:off x="816325" y="762924"/>
            <a:ext cx="4500826" cy="4151625"/>
          </a:xfrm>
          <a:prstGeom prst="rect">
            <a:avLst/>
          </a:prstGeom>
          <a:noFill/>
          <a:ln>
            <a:noFill/>
          </a:ln>
        </p:spPr>
      </p:pic>
      <p:sp>
        <p:nvSpPr>
          <p:cNvPr id="172" name="Google Shape;172;g3be56c3e937_0_15"/>
          <p:cNvSpPr/>
          <p:nvPr/>
        </p:nvSpPr>
        <p:spPr>
          <a:xfrm>
            <a:off x="656300" y="1499956"/>
            <a:ext cx="4393800" cy="3483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be56c3e937_0_29"/>
          <p:cNvSpPr txBox="1">
            <a:spLocks noGrp="1"/>
          </p:cNvSpPr>
          <p:nvPr>
            <p:ph type="title"/>
          </p:nvPr>
        </p:nvSpPr>
        <p:spPr>
          <a:xfrm>
            <a:off x="311700" y="254242"/>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#8 Activity</a:t>
            </a:r>
            <a:endParaRPr/>
          </a:p>
        </p:txBody>
      </p:sp>
      <p:sp>
        <p:nvSpPr>
          <p:cNvPr id="178" name="Google Shape;178;g3be56c3e937_0_29"/>
          <p:cNvSpPr txBox="1">
            <a:spLocks noGrp="1"/>
          </p:cNvSpPr>
          <p:nvPr>
            <p:ph type="body" idx="1"/>
          </p:nvPr>
        </p:nvSpPr>
        <p:spPr>
          <a:xfrm>
            <a:off x="311700" y="763125"/>
            <a:ext cx="6859500" cy="41973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Place CodeBot on the floor or a table.</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Start with no object in front of the ‘bot.</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Run the code.</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Calibrate the ‘bot by pressing BTN-1.</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Move an object in front of the ‘bot. It should turn only when one sensor sees the object and stop when the object is in front or no object is detected.</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Try different speeds for the rotation.</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NOTE: The program does not have a safety feature (yet) and will start when the program runs.</a:t>
            </a:r>
            <a:endParaRPr sz="2200">
              <a:latin typeface="Proxima Nova"/>
              <a:ea typeface="Proxima Nova"/>
              <a:cs typeface="Proxima Nova"/>
              <a:sym typeface="Proxima Nova"/>
            </a:endParaRPr>
          </a:p>
        </p:txBody>
      </p:sp>
      <p:pic>
        <p:nvPicPr>
          <p:cNvPr id="179" name="Google Shape;179;g3be56c3e937_0_29"/>
          <p:cNvPicPr preferRelativeResize="0"/>
          <p:nvPr/>
        </p:nvPicPr>
        <p:blipFill rotWithShape="1">
          <a:blip r:embed="rId3">
            <a:alphaModFix/>
          </a:blip>
          <a:srcRect/>
          <a:stretch/>
        </p:blipFill>
        <p:spPr>
          <a:xfrm>
            <a:off x="7171278" y="513250"/>
            <a:ext cx="1661025" cy="2984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b2558cca1a_0_49"/>
          <p:cNvSpPr txBox="1">
            <a:spLocks noGrp="1"/>
          </p:cNvSpPr>
          <p:nvPr>
            <p:ph type="title"/>
          </p:nvPr>
        </p:nvSpPr>
        <p:spPr>
          <a:xfrm>
            <a:off x="311700" y="38191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#9: Face Off Harder!</a:t>
            </a:r>
            <a:endParaRPr/>
          </a:p>
        </p:txBody>
      </p:sp>
      <p:sp>
        <p:nvSpPr>
          <p:cNvPr id="185" name="Google Shape;185;g3b2558cca1a_0_49"/>
          <p:cNvSpPr txBox="1">
            <a:spLocks noGrp="1"/>
          </p:cNvSpPr>
          <p:nvPr>
            <p:ph type="body" idx="1"/>
          </p:nvPr>
        </p:nvSpPr>
        <p:spPr>
          <a:xfrm>
            <a:off x="311700" y="940350"/>
            <a:ext cx="6364200" cy="3744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While you are testing code like this it’s nice to be able to toggle the motors on and off.</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This can be a safety feature!</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Toggle means to flip back and forth between two values, like True/False or on/off.</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The logical operator “not” can help us toggle a Boolean value.</a:t>
            </a:r>
            <a:endParaRPr>
              <a:latin typeface="Proxima Nova"/>
              <a:ea typeface="Proxima Nova"/>
              <a:cs typeface="Proxima Nova"/>
              <a:sym typeface="Proxima Nova"/>
            </a:endParaRPr>
          </a:p>
        </p:txBody>
      </p:sp>
      <p:pic>
        <p:nvPicPr>
          <p:cNvPr id="186" name="Google Shape;186;g3b2558cca1a_0_49" title="engine_on_button.jpg"/>
          <p:cNvPicPr preferRelativeResize="0"/>
          <p:nvPr/>
        </p:nvPicPr>
        <p:blipFill>
          <a:blip r:embed="rId3">
            <a:alphaModFix/>
          </a:blip>
          <a:stretch>
            <a:fillRect/>
          </a:stretch>
        </p:blipFill>
        <p:spPr>
          <a:xfrm>
            <a:off x="6721700" y="1005315"/>
            <a:ext cx="2163300" cy="17414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be56c3e937_0_41"/>
          <p:cNvSpPr txBox="1">
            <a:spLocks noGrp="1"/>
          </p:cNvSpPr>
          <p:nvPr>
            <p:ph type="title"/>
          </p:nvPr>
        </p:nvSpPr>
        <p:spPr>
          <a:xfrm>
            <a:off x="311700" y="38191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#9: Face Off Harder!</a:t>
            </a:r>
            <a:endParaRPr/>
          </a:p>
        </p:txBody>
      </p:sp>
      <p:sp>
        <p:nvSpPr>
          <p:cNvPr id="192" name="Google Shape;192;g3be56c3e937_0_41"/>
          <p:cNvSpPr txBox="1">
            <a:spLocks noGrp="1"/>
          </p:cNvSpPr>
          <p:nvPr>
            <p:ph type="body" idx="1"/>
          </p:nvPr>
        </p:nvSpPr>
        <p:spPr>
          <a:xfrm>
            <a:off x="428750" y="914100"/>
            <a:ext cx="7081500" cy="3744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b="1">
                <a:solidFill>
                  <a:srgbClr val="0000FF"/>
                </a:solidFill>
                <a:latin typeface="Proxima Nova"/>
                <a:ea typeface="Proxima Nova"/>
                <a:cs typeface="Proxima Nova"/>
                <a:sym typeface="Proxima Nova"/>
              </a:rPr>
              <a:t>Concept: </a:t>
            </a:r>
            <a:r>
              <a:rPr lang="en" sz="2200" b="1" i="1">
                <a:latin typeface="Proxima Nova"/>
                <a:ea typeface="Proxima Nova"/>
                <a:cs typeface="Proxima Nova"/>
                <a:sym typeface="Proxima Nova"/>
              </a:rPr>
              <a:t>Toggle a variable</a:t>
            </a:r>
            <a:endParaRPr sz="2200" b="1" i="1">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Start with a Boolean variable and assign it a value.</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Then flip the value with the “</a:t>
            </a:r>
            <a:r>
              <a:rPr lang="en" sz="2200" b="1">
                <a:latin typeface="Proxima Nova"/>
                <a:ea typeface="Proxima Nova"/>
                <a:cs typeface="Proxima Nova"/>
                <a:sym typeface="Proxima Nova"/>
              </a:rPr>
              <a:t>not</a:t>
            </a:r>
            <a:r>
              <a:rPr lang="en" sz="2200">
                <a:latin typeface="Proxima Nova"/>
                <a:ea typeface="Proxima Nova"/>
                <a:cs typeface="Proxima Nova"/>
                <a:sym typeface="Proxima Nova"/>
              </a:rPr>
              <a:t>” operator.</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In this example, the variable is first </a:t>
            </a:r>
            <a:r>
              <a:rPr lang="en" sz="2200">
                <a:solidFill>
                  <a:srgbClr val="0000FF"/>
                </a:solidFill>
                <a:latin typeface="Consolas"/>
                <a:ea typeface="Consolas"/>
                <a:cs typeface="Consolas"/>
                <a:sym typeface="Consolas"/>
              </a:rPr>
              <a:t>False</a:t>
            </a:r>
            <a:r>
              <a:rPr lang="en" sz="2200">
                <a:latin typeface="Proxima Nova"/>
                <a:ea typeface="Proxima Nova"/>
                <a:cs typeface="Proxima Nova"/>
                <a:sym typeface="Proxima Nova"/>
              </a:rPr>
              <a:t>, and then it flips, or toggles, to </a:t>
            </a:r>
            <a:r>
              <a:rPr lang="en" sz="2200">
                <a:latin typeface="Consolas"/>
                <a:ea typeface="Consolas"/>
                <a:cs typeface="Consolas"/>
                <a:sym typeface="Consolas"/>
              </a:rPr>
              <a:t>True</a:t>
            </a:r>
            <a:r>
              <a:rPr lang="en" sz="2200">
                <a:latin typeface="Proxima Nova"/>
                <a:ea typeface="Proxima Nova"/>
                <a:cs typeface="Proxima Nova"/>
                <a:sym typeface="Proxima Nova"/>
              </a:rPr>
              <a:t>:</a:t>
            </a:r>
            <a:endParaRPr sz="2200">
              <a:latin typeface="Proxima Nova"/>
              <a:ea typeface="Proxima Nova"/>
              <a:cs typeface="Proxima Nova"/>
              <a:sym typeface="Proxima Nova"/>
            </a:endParaRPr>
          </a:p>
        </p:txBody>
      </p:sp>
      <p:pic>
        <p:nvPicPr>
          <p:cNvPr id="193" name="Google Shape;193;g3be56c3e937_0_41"/>
          <p:cNvPicPr preferRelativeResize="0"/>
          <p:nvPr/>
        </p:nvPicPr>
        <p:blipFill>
          <a:blip r:embed="rId3">
            <a:alphaModFix/>
          </a:blip>
          <a:stretch>
            <a:fillRect/>
          </a:stretch>
        </p:blipFill>
        <p:spPr>
          <a:xfrm>
            <a:off x="789075" y="2933758"/>
            <a:ext cx="4929175" cy="102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Pre-Mission Warm-Up</a:t>
            </a:r>
            <a:endParaRPr/>
          </a:p>
        </p:txBody>
      </p:sp>
      <p:sp>
        <p:nvSpPr>
          <p:cNvPr id="68" name="Google Shape;68;p2"/>
          <p:cNvSpPr txBox="1">
            <a:spLocks noGrp="1"/>
          </p:cNvSpPr>
          <p:nvPr>
            <p:ph type="body" idx="1"/>
          </p:nvPr>
        </p:nvSpPr>
        <p:spPr>
          <a:xfrm>
            <a:off x="311700" y="973325"/>
            <a:ext cx="6693900" cy="3582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In your Mission 7 Lesson 3 log, answer the pre-mission warm-up questions:</a:t>
            </a:r>
            <a:endParaRPr>
              <a:latin typeface="Proxima Nova"/>
              <a:ea typeface="Proxima Nova"/>
              <a:cs typeface="Proxima Nova"/>
              <a:sym typeface="Proxima Nova"/>
            </a:endParaRPr>
          </a:p>
          <a:p>
            <a:pPr marL="457200" lvl="0" indent="-368300" algn="l" rtl="0">
              <a:lnSpc>
                <a:spcPct val="115000"/>
              </a:lnSpc>
              <a:spcBef>
                <a:spcPts val="0"/>
              </a:spcBef>
              <a:spcAft>
                <a:spcPts val="0"/>
              </a:spcAft>
              <a:buClr>
                <a:schemeClr val="dk2"/>
              </a:buClr>
              <a:buSzPts val="2200"/>
              <a:buFont typeface="Proxima Nova"/>
              <a:buChar char="●"/>
            </a:pPr>
            <a:r>
              <a:rPr lang="en" sz="2200">
                <a:solidFill>
                  <a:schemeClr val="dk2"/>
                </a:solidFill>
                <a:latin typeface="Proxima Nova"/>
                <a:ea typeface="Proxima Nova"/>
                <a:cs typeface="Proxima Nova"/>
                <a:sym typeface="Proxima Nova"/>
              </a:rPr>
              <a:t>What code must be included before the motors of CodeBot will run?</a:t>
            </a:r>
            <a:endParaRPr sz="2200">
              <a:solidFill>
                <a:schemeClr val="dk2"/>
              </a:solidFill>
              <a:latin typeface="Proxima Nova"/>
              <a:ea typeface="Proxima Nova"/>
              <a:cs typeface="Proxima Nova"/>
              <a:sym typeface="Proxima Nova"/>
            </a:endParaRPr>
          </a:p>
          <a:p>
            <a:pPr marL="457200" lvl="0" indent="-368300" algn="l" rtl="0">
              <a:lnSpc>
                <a:spcPct val="115000"/>
              </a:lnSpc>
              <a:spcBef>
                <a:spcPts val="0"/>
              </a:spcBef>
              <a:spcAft>
                <a:spcPts val="0"/>
              </a:spcAft>
              <a:buClr>
                <a:schemeClr val="dk2"/>
              </a:buClr>
              <a:buSzPts val="2200"/>
              <a:buFont typeface="Proxima Nova"/>
              <a:buChar char="●"/>
            </a:pPr>
            <a:r>
              <a:rPr lang="en" sz="2200">
                <a:solidFill>
                  <a:schemeClr val="dk2"/>
                </a:solidFill>
                <a:latin typeface="Proxima Nova"/>
                <a:ea typeface="Proxima Nova"/>
                <a:cs typeface="Proxima Nova"/>
                <a:sym typeface="Proxima Nova"/>
              </a:rPr>
              <a:t>What code will turn the ‘bot to the left?</a:t>
            </a:r>
            <a:endParaRPr sz="2200">
              <a:solidFill>
                <a:schemeClr val="dk2"/>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2200">
              <a:solidFill>
                <a:schemeClr val="dk2"/>
              </a:solidFill>
              <a:latin typeface="Proxima Nova"/>
              <a:ea typeface="Proxima Nova"/>
              <a:cs typeface="Proxima Nova"/>
              <a:sym typeface="Proxima Nova"/>
            </a:endParaRPr>
          </a:p>
        </p:txBody>
      </p:sp>
      <p:pic>
        <p:nvPicPr>
          <p:cNvPr id="69" name="Google Shape;69;p2"/>
          <p:cNvPicPr preferRelativeResize="0"/>
          <p:nvPr/>
        </p:nvPicPr>
        <p:blipFill rotWithShape="1">
          <a:blip r:embed="rId3">
            <a:alphaModFix/>
          </a:blip>
          <a:srcRect/>
          <a:stretch/>
        </p:blipFill>
        <p:spPr>
          <a:xfrm>
            <a:off x="6841877" y="554675"/>
            <a:ext cx="1787500" cy="3212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c834eb125f_0_52"/>
          <p:cNvSpPr txBox="1">
            <a:spLocks noGrp="1"/>
          </p:cNvSpPr>
          <p:nvPr>
            <p:ph type="title"/>
          </p:nvPr>
        </p:nvSpPr>
        <p:spPr>
          <a:xfrm>
            <a:off x="311700" y="38191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#9: Face Off Harder!</a:t>
            </a:r>
            <a:endParaRPr/>
          </a:p>
        </p:txBody>
      </p:sp>
      <p:sp>
        <p:nvSpPr>
          <p:cNvPr id="199" name="Google Shape;199;g3c834eb125f_0_52"/>
          <p:cNvSpPr txBox="1">
            <a:spLocks noGrp="1"/>
          </p:cNvSpPr>
          <p:nvPr>
            <p:ph type="body" idx="1"/>
          </p:nvPr>
        </p:nvSpPr>
        <p:spPr>
          <a:xfrm>
            <a:off x="428750" y="914100"/>
            <a:ext cx="7081500" cy="3744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b="1">
                <a:solidFill>
                  <a:srgbClr val="0000FF"/>
                </a:solidFill>
                <a:latin typeface="Proxima Nova"/>
                <a:ea typeface="Proxima Nova"/>
                <a:cs typeface="Proxima Nova"/>
                <a:sym typeface="Proxima Nova"/>
              </a:rPr>
              <a:t>Concept: </a:t>
            </a:r>
            <a:r>
              <a:rPr lang="en" sz="2200" b="1" i="1">
                <a:latin typeface="Proxima Nova"/>
                <a:ea typeface="Proxima Nova"/>
                <a:cs typeface="Proxima Nova"/>
                <a:sym typeface="Proxima Nova"/>
              </a:rPr>
              <a:t>Toggle a variable</a:t>
            </a:r>
            <a:endParaRPr sz="2200" b="1" i="1">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If the variable is toggled again, it returns to its original value (False)</a:t>
            </a:r>
            <a:endParaRPr sz="2200">
              <a:latin typeface="Proxima Nova"/>
              <a:ea typeface="Proxima Nova"/>
              <a:cs typeface="Proxima Nova"/>
              <a:sym typeface="Proxima Nova"/>
            </a:endParaRPr>
          </a:p>
          <a:p>
            <a:pPr marL="0" lvl="0" indent="0" algn="l" rtl="0">
              <a:lnSpc>
                <a:spcPct val="115000"/>
              </a:lnSpc>
              <a:spcBef>
                <a:spcPts val="0"/>
              </a:spcBef>
              <a:spcAft>
                <a:spcPts val="0"/>
              </a:spcAft>
              <a:buNone/>
            </a:pPr>
            <a:endParaRPr sz="2200">
              <a:latin typeface="Proxima Nova"/>
              <a:ea typeface="Proxima Nova"/>
              <a:cs typeface="Proxima Nova"/>
              <a:sym typeface="Proxima Nova"/>
            </a:endParaRPr>
          </a:p>
          <a:p>
            <a:pPr marL="0" lvl="0" indent="0" algn="l" rtl="0">
              <a:lnSpc>
                <a:spcPct val="115000"/>
              </a:lnSpc>
              <a:spcBef>
                <a:spcPts val="0"/>
              </a:spcBef>
              <a:spcAft>
                <a:spcPts val="0"/>
              </a:spcAft>
              <a:buNone/>
            </a:pPr>
            <a:endParaRPr sz="2200">
              <a:latin typeface="Proxima Nova"/>
              <a:ea typeface="Proxima Nova"/>
              <a:cs typeface="Proxima Nova"/>
              <a:sym typeface="Proxima Nova"/>
            </a:endParaRPr>
          </a:p>
          <a:p>
            <a:pPr marL="0" lvl="0" indent="0" algn="l" rtl="0">
              <a:lnSpc>
                <a:spcPct val="115000"/>
              </a:lnSpc>
              <a:spcBef>
                <a:spcPts val="0"/>
              </a:spcBef>
              <a:spcAft>
                <a:spcPts val="0"/>
              </a:spcAft>
              <a:buNone/>
            </a:pPr>
            <a:endParaRPr sz="2200">
              <a:latin typeface="Proxima Nova"/>
              <a:ea typeface="Proxima Nova"/>
              <a:cs typeface="Proxima Nova"/>
              <a:sym typeface="Proxima Nova"/>
            </a:endParaRPr>
          </a:p>
          <a:p>
            <a:pPr marL="0" lvl="0" indent="0" algn="l" rtl="0">
              <a:lnSpc>
                <a:spcPct val="115000"/>
              </a:lnSpc>
              <a:spcBef>
                <a:spcPts val="0"/>
              </a:spcBef>
              <a:spcAft>
                <a:spcPts val="0"/>
              </a:spcAft>
              <a:buNone/>
            </a:pPr>
            <a:endParaRPr sz="1800">
              <a:latin typeface="Proxima Nova"/>
              <a:ea typeface="Proxima Nova"/>
              <a:cs typeface="Proxima Nova"/>
              <a:sym typeface="Proxima Nova"/>
            </a:endParaRPr>
          </a:p>
          <a:p>
            <a:pPr marL="0" lvl="0" indent="0" algn="l" rtl="0">
              <a:spcBef>
                <a:spcPts val="0"/>
              </a:spcBef>
              <a:spcAft>
                <a:spcPts val="0"/>
              </a:spcAft>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Try the sample toggle problems in your mission log.</a:t>
            </a:r>
            <a:endParaRPr sz="2200">
              <a:latin typeface="Proxima Nova"/>
              <a:ea typeface="Proxima Nova"/>
              <a:cs typeface="Proxima Nova"/>
              <a:sym typeface="Proxima Nova"/>
            </a:endParaRPr>
          </a:p>
        </p:txBody>
      </p:sp>
      <p:pic>
        <p:nvPicPr>
          <p:cNvPr id="200" name="Google Shape;200;g3c834eb125f_0_52"/>
          <p:cNvPicPr preferRelativeResize="0"/>
          <p:nvPr/>
        </p:nvPicPr>
        <p:blipFill>
          <a:blip r:embed="rId3">
            <a:alphaModFix/>
          </a:blip>
          <a:stretch>
            <a:fillRect/>
          </a:stretch>
        </p:blipFill>
        <p:spPr>
          <a:xfrm>
            <a:off x="928275" y="2238500"/>
            <a:ext cx="3394525" cy="966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c834eb125f_0_59"/>
          <p:cNvSpPr txBox="1">
            <a:spLocks noGrp="1"/>
          </p:cNvSpPr>
          <p:nvPr>
            <p:ph type="title"/>
          </p:nvPr>
        </p:nvSpPr>
        <p:spPr>
          <a:xfrm>
            <a:off x="311700" y="3358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Objective #9: Safety Feature Algorithm</a:t>
            </a:r>
            <a:endParaRPr/>
          </a:p>
        </p:txBody>
      </p:sp>
      <p:sp>
        <p:nvSpPr>
          <p:cNvPr id="206" name="Google Shape;206;g3c834eb125f_0_59"/>
          <p:cNvSpPr txBox="1">
            <a:spLocks noGrp="1"/>
          </p:cNvSpPr>
          <p:nvPr>
            <p:ph type="body" idx="1"/>
          </p:nvPr>
        </p:nvSpPr>
        <p:spPr>
          <a:xfrm>
            <a:off x="311700" y="869975"/>
            <a:ext cx="7852200" cy="4163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Use a toggle Boolean variable to turn on/off the motors.</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Define a toggle Boolean variable.</a:t>
            </a:r>
            <a:endParaRPr>
              <a:latin typeface="Proxima Nova"/>
              <a:ea typeface="Proxima Nova"/>
              <a:cs typeface="Proxima Nova"/>
              <a:sym typeface="Proxima Nova"/>
            </a:endParaRPr>
          </a:p>
          <a:p>
            <a:pPr marL="457200" lvl="0" indent="0" algn="l" rtl="0">
              <a:lnSpc>
                <a:spcPct val="115000"/>
              </a:lnSpc>
              <a:spcBef>
                <a:spcPts val="0"/>
              </a:spcBef>
              <a:spcAft>
                <a:spcPts val="0"/>
              </a:spcAft>
              <a:buNone/>
            </a:pPr>
            <a:endParaRPr>
              <a:latin typeface="Proxima Nova"/>
              <a:ea typeface="Proxima Nova"/>
              <a:cs typeface="Proxima Nova"/>
              <a:sym typeface="Proxima Nova"/>
            </a:endParaRPr>
          </a:p>
          <a:p>
            <a:pPr marL="457200" lvl="0" indent="0" algn="l" rtl="0">
              <a:lnSpc>
                <a:spcPct val="115000"/>
              </a:lnSpc>
              <a:spcBef>
                <a:spcPts val="0"/>
              </a:spcBef>
              <a:spcAft>
                <a:spcPts val="0"/>
              </a:spcAft>
              <a:buNone/>
            </a:pP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The motors will start disabled, so you can delete the motors.enable(True) command in the main program.</a:t>
            </a:r>
            <a:endParaRPr>
              <a:latin typeface="Proxima Nova"/>
              <a:ea typeface="Proxima Nova"/>
              <a:cs typeface="Proxima Nova"/>
              <a:sym typeface="Proxima Nova"/>
            </a:endParaRPr>
          </a:p>
        </p:txBody>
      </p:sp>
      <p:pic>
        <p:nvPicPr>
          <p:cNvPr id="207" name="Google Shape;207;g3c834eb125f_0_59"/>
          <p:cNvPicPr preferRelativeResize="0"/>
          <p:nvPr/>
        </p:nvPicPr>
        <p:blipFill>
          <a:blip r:embed="rId3">
            <a:alphaModFix/>
          </a:blip>
          <a:stretch>
            <a:fillRect/>
          </a:stretch>
        </p:blipFill>
        <p:spPr>
          <a:xfrm>
            <a:off x="785800" y="1831300"/>
            <a:ext cx="2722575" cy="343625"/>
          </a:xfrm>
          <a:prstGeom prst="rect">
            <a:avLst/>
          </a:prstGeom>
          <a:noFill/>
          <a:ln>
            <a:noFill/>
          </a:ln>
        </p:spPr>
      </p:pic>
      <p:pic>
        <p:nvPicPr>
          <p:cNvPr id="208" name="Google Shape;208;g3c834eb125f_0_59"/>
          <p:cNvPicPr preferRelativeResize="0"/>
          <p:nvPr/>
        </p:nvPicPr>
        <p:blipFill>
          <a:blip r:embed="rId4">
            <a:alphaModFix/>
          </a:blip>
          <a:stretch>
            <a:fillRect/>
          </a:stretch>
        </p:blipFill>
        <p:spPr>
          <a:xfrm>
            <a:off x="785802" y="3495550"/>
            <a:ext cx="2722575" cy="962195"/>
          </a:xfrm>
          <a:prstGeom prst="rect">
            <a:avLst/>
          </a:prstGeom>
          <a:noFill/>
          <a:ln>
            <a:noFill/>
          </a:ln>
        </p:spPr>
      </p:pic>
      <p:sp>
        <p:nvSpPr>
          <p:cNvPr id="209" name="Google Shape;209;g3c834eb125f_0_59"/>
          <p:cNvSpPr/>
          <p:nvPr/>
        </p:nvSpPr>
        <p:spPr>
          <a:xfrm>
            <a:off x="786025" y="3853800"/>
            <a:ext cx="2655600" cy="2901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10" name="Google Shape;210;g3c834eb125f_0_59"/>
          <p:cNvCxnSpPr/>
          <p:nvPr/>
        </p:nvCxnSpPr>
        <p:spPr>
          <a:xfrm>
            <a:off x="778400" y="3815650"/>
            <a:ext cx="2693700" cy="374100"/>
          </a:xfrm>
          <a:prstGeom prst="straightConnector1">
            <a:avLst/>
          </a:prstGeom>
          <a:noFill/>
          <a:ln w="19050" cap="flat" cmpd="sng">
            <a:solidFill>
              <a:srgbClr val="FF0000"/>
            </a:solidFill>
            <a:prstDash val="solid"/>
            <a:round/>
            <a:headEnd type="none" w="med" len="med"/>
            <a:tailEnd type="none" w="med" len="med"/>
          </a:ln>
        </p:spPr>
      </p:cxnSp>
      <p:cxnSp>
        <p:nvCxnSpPr>
          <p:cNvPr id="211" name="Google Shape;211;g3c834eb125f_0_59"/>
          <p:cNvCxnSpPr/>
          <p:nvPr/>
        </p:nvCxnSpPr>
        <p:spPr>
          <a:xfrm flipH="1">
            <a:off x="740275" y="3808025"/>
            <a:ext cx="2739600" cy="381600"/>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c834eb125f_0_65"/>
          <p:cNvSpPr txBox="1">
            <a:spLocks noGrp="1"/>
          </p:cNvSpPr>
          <p:nvPr>
            <p:ph type="title"/>
          </p:nvPr>
        </p:nvSpPr>
        <p:spPr>
          <a:xfrm>
            <a:off x="311700" y="3358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Objective #9: Safety Feature Algorithm</a:t>
            </a:r>
            <a:endParaRPr/>
          </a:p>
        </p:txBody>
      </p:sp>
      <p:sp>
        <p:nvSpPr>
          <p:cNvPr id="217" name="Google Shape;217;g3c834eb125f_0_65"/>
          <p:cNvSpPr txBox="1">
            <a:spLocks noGrp="1"/>
          </p:cNvSpPr>
          <p:nvPr>
            <p:ph type="body" idx="1"/>
          </p:nvPr>
        </p:nvSpPr>
        <p:spPr>
          <a:xfrm>
            <a:off x="311700" y="869975"/>
            <a:ext cx="7852200" cy="41637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Use a button press to turn on/off the motors by:</a:t>
            </a:r>
            <a:endParaRPr>
              <a:latin typeface="Proxima Nova"/>
              <a:ea typeface="Proxima Nova"/>
              <a:cs typeface="Proxima Nova"/>
              <a:sym typeface="Proxima Nova"/>
            </a:endParaRPr>
          </a:p>
          <a:p>
            <a:pPr marL="914400" lvl="1" indent="-342900" algn="l" rtl="0">
              <a:lnSpc>
                <a:spcPct val="115000"/>
              </a:lnSpc>
              <a:spcBef>
                <a:spcPts val="0"/>
              </a:spcBef>
              <a:spcAft>
                <a:spcPts val="0"/>
              </a:spcAft>
              <a:buSzPts val="1800"/>
              <a:buFont typeface="Proxima Nova"/>
              <a:buChar char="○"/>
            </a:pPr>
            <a:r>
              <a:rPr lang="en">
                <a:latin typeface="Proxima Nova"/>
                <a:ea typeface="Proxima Nova"/>
                <a:cs typeface="Proxima Nova"/>
                <a:sym typeface="Proxima Nova"/>
              </a:rPr>
              <a:t>Toggling the variable. </a:t>
            </a:r>
            <a:endParaRPr>
              <a:latin typeface="Proxima Nova"/>
              <a:ea typeface="Proxima Nova"/>
              <a:cs typeface="Proxima Nova"/>
              <a:sym typeface="Proxima Nova"/>
            </a:endParaRPr>
          </a:p>
          <a:p>
            <a:pPr marL="914400" lvl="1" indent="-342900" algn="l" rtl="0">
              <a:lnSpc>
                <a:spcPct val="115000"/>
              </a:lnSpc>
              <a:spcBef>
                <a:spcPts val="0"/>
              </a:spcBef>
              <a:spcAft>
                <a:spcPts val="0"/>
              </a:spcAft>
              <a:buSzPts val="1800"/>
              <a:buFont typeface="Proxima Nova"/>
              <a:buChar char="○"/>
            </a:pPr>
            <a:r>
              <a:rPr lang="en">
                <a:latin typeface="Proxima Nova"/>
                <a:ea typeface="Proxima Nova"/>
                <a:cs typeface="Proxima Nova"/>
                <a:sym typeface="Proxima Nova"/>
              </a:rPr>
              <a:t>Using the variable to turn on/off the motors.</a:t>
            </a:r>
            <a:endParaRPr>
              <a:latin typeface="Proxima Nova"/>
              <a:ea typeface="Proxima Nova"/>
              <a:cs typeface="Proxima Nova"/>
              <a:sym typeface="Proxima Nova"/>
            </a:endParaRPr>
          </a:p>
          <a:p>
            <a:pPr marL="914400" lvl="1" indent="-342900" algn="l" rtl="0">
              <a:lnSpc>
                <a:spcPct val="115000"/>
              </a:lnSpc>
              <a:spcBef>
                <a:spcPts val="0"/>
              </a:spcBef>
              <a:spcAft>
                <a:spcPts val="0"/>
              </a:spcAft>
              <a:buSzPts val="1800"/>
              <a:buFont typeface="Proxima Nova"/>
              <a:buChar char="○"/>
            </a:pPr>
            <a:r>
              <a:rPr lang="en">
                <a:latin typeface="Proxima Nova"/>
                <a:ea typeface="Proxima Nova"/>
                <a:cs typeface="Proxima Nova"/>
                <a:sym typeface="Proxima Nova"/>
              </a:rPr>
              <a:t>Indicate the status with a user LED.</a:t>
            </a:r>
            <a:endParaRPr>
              <a:latin typeface="Proxima Nova"/>
              <a:ea typeface="Proxima Nova"/>
              <a:cs typeface="Proxima Nova"/>
              <a:sym typeface="Proxima Nova"/>
            </a:endParaRPr>
          </a:p>
        </p:txBody>
      </p:sp>
      <p:pic>
        <p:nvPicPr>
          <p:cNvPr id="218" name="Google Shape;218;g3c834eb125f_0_65"/>
          <p:cNvPicPr preferRelativeResize="0"/>
          <p:nvPr/>
        </p:nvPicPr>
        <p:blipFill>
          <a:blip r:embed="rId3">
            <a:alphaModFix/>
          </a:blip>
          <a:stretch>
            <a:fillRect/>
          </a:stretch>
        </p:blipFill>
        <p:spPr>
          <a:xfrm>
            <a:off x="1220925" y="2530578"/>
            <a:ext cx="4444425" cy="1342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be56c3e937_0_64"/>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#9 Activity</a:t>
            </a:r>
            <a:endParaRPr/>
          </a:p>
        </p:txBody>
      </p:sp>
      <p:sp>
        <p:nvSpPr>
          <p:cNvPr id="224" name="Google Shape;224;g3be56c3e937_0_64"/>
          <p:cNvSpPr txBox="1">
            <a:spLocks noGrp="1"/>
          </p:cNvSpPr>
          <p:nvPr>
            <p:ph type="body" idx="1"/>
          </p:nvPr>
        </p:nvSpPr>
        <p:spPr>
          <a:xfrm>
            <a:off x="311700" y="1152475"/>
            <a:ext cx="6767100" cy="3591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0" lvl="0" indent="0" algn="l" rtl="0">
              <a:lnSpc>
                <a:spcPct val="115000"/>
              </a:lnSpc>
              <a:spcBef>
                <a:spcPts val="0"/>
              </a:spcBef>
              <a:spcAft>
                <a:spcPts val="0"/>
              </a:spcAft>
              <a:buNone/>
            </a:pPr>
            <a:r>
              <a:rPr lang="en">
                <a:latin typeface="Proxima Nova"/>
                <a:ea typeface="Proxima Nova"/>
                <a:cs typeface="Proxima Nova"/>
                <a:sym typeface="Proxima Nova"/>
              </a:rPr>
              <a:t>Modify your program to include the safety feature using a toggle Boolean variable.</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Define a toggle Boolean variable.</a:t>
            </a:r>
            <a:endParaRPr>
              <a:latin typeface="Proxima Nova"/>
              <a:ea typeface="Proxima Nova"/>
              <a:cs typeface="Proxima Nova"/>
              <a:sym typeface="Proxima Nova"/>
            </a:endParaRPr>
          </a:p>
          <a:p>
            <a:pPr marL="457200" lvl="0" indent="0" algn="l" rtl="0">
              <a:lnSpc>
                <a:spcPct val="115000"/>
              </a:lnSpc>
              <a:spcBef>
                <a:spcPts val="0"/>
              </a:spcBef>
              <a:spcAft>
                <a:spcPts val="0"/>
              </a:spcAft>
              <a:buNone/>
            </a:pPr>
            <a:endParaRPr>
              <a:latin typeface="Proxima Nova"/>
              <a:ea typeface="Proxima Nova"/>
              <a:cs typeface="Proxima Nova"/>
              <a:sym typeface="Proxima Nova"/>
            </a:endParaRPr>
          </a:p>
          <a:p>
            <a:pPr marL="0" lvl="0" indent="0" algn="l" rtl="0">
              <a:lnSpc>
                <a:spcPct val="115000"/>
              </a:lnSpc>
              <a:spcBef>
                <a:spcPts val="0"/>
              </a:spcBef>
              <a:spcAft>
                <a:spcPts val="0"/>
              </a:spcAft>
              <a:buNone/>
            </a:pPr>
            <a:endParaRPr>
              <a:latin typeface="Proxima Nova"/>
              <a:ea typeface="Proxima Nova"/>
              <a:cs typeface="Proxima Nova"/>
              <a:sym typeface="Proxima Nova"/>
            </a:endParaRPr>
          </a:p>
        </p:txBody>
      </p:sp>
      <p:pic>
        <p:nvPicPr>
          <p:cNvPr id="225" name="Google Shape;225;g3be56c3e937_0_64"/>
          <p:cNvPicPr preferRelativeResize="0"/>
          <p:nvPr/>
        </p:nvPicPr>
        <p:blipFill rotWithShape="1">
          <a:blip r:embed="rId3">
            <a:alphaModFix/>
          </a:blip>
          <a:srcRect/>
          <a:stretch/>
        </p:blipFill>
        <p:spPr>
          <a:xfrm>
            <a:off x="7171278" y="513250"/>
            <a:ext cx="1661025" cy="2984775"/>
          </a:xfrm>
          <a:prstGeom prst="rect">
            <a:avLst/>
          </a:prstGeom>
          <a:noFill/>
          <a:ln>
            <a:noFill/>
          </a:ln>
        </p:spPr>
      </p:pic>
      <p:pic>
        <p:nvPicPr>
          <p:cNvPr id="226" name="Google Shape;226;g3be56c3e937_0_64"/>
          <p:cNvPicPr preferRelativeResize="0"/>
          <p:nvPr/>
        </p:nvPicPr>
        <p:blipFill>
          <a:blip r:embed="rId4">
            <a:alphaModFix/>
          </a:blip>
          <a:stretch>
            <a:fillRect/>
          </a:stretch>
        </p:blipFill>
        <p:spPr>
          <a:xfrm>
            <a:off x="787175" y="2997277"/>
            <a:ext cx="3439200" cy="1566250"/>
          </a:xfrm>
          <a:prstGeom prst="rect">
            <a:avLst/>
          </a:prstGeom>
          <a:noFill/>
          <a:ln>
            <a:noFill/>
          </a:ln>
        </p:spPr>
      </p:pic>
      <p:sp>
        <p:nvSpPr>
          <p:cNvPr id="227" name="Google Shape;227;g3be56c3e937_0_64"/>
          <p:cNvSpPr/>
          <p:nvPr/>
        </p:nvSpPr>
        <p:spPr>
          <a:xfrm>
            <a:off x="686825" y="4258275"/>
            <a:ext cx="3021900" cy="30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c834eb125f_0_7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#9 Activity</a:t>
            </a:r>
            <a:endParaRPr/>
          </a:p>
        </p:txBody>
      </p:sp>
      <p:sp>
        <p:nvSpPr>
          <p:cNvPr id="233" name="Google Shape;233;g3c834eb125f_0_78"/>
          <p:cNvSpPr txBox="1">
            <a:spLocks noGrp="1"/>
          </p:cNvSpPr>
          <p:nvPr>
            <p:ph type="body" idx="1"/>
          </p:nvPr>
        </p:nvSpPr>
        <p:spPr>
          <a:xfrm>
            <a:off x="311700" y="1152475"/>
            <a:ext cx="6767100" cy="1755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Delete the motors.enable(True) line of code in the main program. </a:t>
            </a:r>
            <a:endParaRPr>
              <a:latin typeface="Proxima Nova"/>
              <a:ea typeface="Proxima Nova"/>
              <a:cs typeface="Proxima Nova"/>
              <a:sym typeface="Proxima Nova"/>
            </a:endParaRPr>
          </a:p>
        </p:txBody>
      </p:sp>
      <p:pic>
        <p:nvPicPr>
          <p:cNvPr id="234" name="Google Shape;234;g3c834eb125f_0_78"/>
          <p:cNvPicPr preferRelativeResize="0"/>
          <p:nvPr/>
        </p:nvPicPr>
        <p:blipFill rotWithShape="1">
          <a:blip r:embed="rId3">
            <a:alphaModFix/>
          </a:blip>
          <a:srcRect/>
          <a:stretch/>
        </p:blipFill>
        <p:spPr>
          <a:xfrm>
            <a:off x="7171278" y="513250"/>
            <a:ext cx="1661025" cy="2984775"/>
          </a:xfrm>
          <a:prstGeom prst="rect">
            <a:avLst/>
          </a:prstGeom>
          <a:noFill/>
          <a:ln>
            <a:noFill/>
          </a:ln>
        </p:spPr>
      </p:pic>
      <p:pic>
        <p:nvPicPr>
          <p:cNvPr id="235" name="Google Shape;235;g3c834eb125f_0_78"/>
          <p:cNvPicPr preferRelativeResize="0"/>
          <p:nvPr/>
        </p:nvPicPr>
        <p:blipFill>
          <a:blip r:embed="rId4">
            <a:alphaModFix/>
          </a:blip>
          <a:stretch>
            <a:fillRect/>
          </a:stretch>
        </p:blipFill>
        <p:spPr>
          <a:xfrm>
            <a:off x="473113" y="2808025"/>
            <a:ext cx="3133725" cy="885825"/>
          </a:xfrm>
          <a:prstGeom prst="rect">
            <a:avLst/>
          </a:prstGeom>
          <a:noFill/>
          <a:ln>
            <a:noFill/>
          </a:ln>
        </p:spPr>
      </p:pic>
      <p:sp>
        <p:nvSpPr>
          <p:cNvPr id="236" name="Google Shape;236;g3c834eb125f_0_78"/>
          <p:cNvSpPr/>
          <p:nvPr/>
        </p:nvSpPr>
        <p:spPr>
          <a:xfrm>
            <a:off x="831825" y="3105925"/>
            <a:ext cx="2655600" cy="2901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37" name="Google Shape;237;g3c834eb125f_0_78"/>
          <p:cNvCxnSpPr/>
          <p:nvPr/>
        </p:nvCxnSpPr>
        <p:spPr>
          <a:xfrm>
            <a:off x="824200" y="3067775"/>
            <a:ext cx="2693700" cy="374100"/>
          </a:xfrm>
          <a:prstGeom prst="straightConnector1">
            <a:avLst/>
          </a:prstGeom>
          <a:noFill/>
          <a:ln w="19050" cap="flat" cmpd="sng">
            <a:solidFill>
              <a:srgbClr val="FF0000"/>
            </a:solidFill>
            <a:prstDash val="solid"/>
            <a:round/>
            <a:headEnd type="none" w="med" len="med"/>
            <a:tailEnd type="none" w="med" len="med"/>
          </a:ln>
        </p:spPr>
      </p:cxnSp>
      <p:cxnSp>
        <p:nvCxnSpPr>
          <p:cNvPr id="238" name="Google Shape;238;g3c834eb125f_0_78"/>
          <p:cNvCxnSpPr/>
          <p:nvPr/>
        </p:nvCxnSpPr>
        <p:spPr>
          <a:xfrm flipH="1">
            <a:off x="786075" y="3060150"/>
            <a:ext cx="2739600" cy="381600"/>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c834eb125f_0_93"/>
          <p:cNvSpPr txBox="1">
            <a:spLocks noGrp="1"/>
          </p:cNvSpPr>
          <p:nvPr>
            <p:ph type="title"/>
          </p:nvPr>
        </p:nvSpPr>
        <p:spPr>
          <a:xfrm>
            <a:off x="311700" y="223717"/>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#9 Activity</a:t>
            </a:r>
            <a:endParaRPr/>
          </a:p>
        </p:txBody>
      </p:sp>
      <p:sp>
        <p:nvSpPr>
          <p:cNvPr id="244" name="Google Shape;244;g3c834eb125f_0_93"/>
          <p:cNvSpPr txBox="1">
            <a:spLocks noGrp="1"/>
          </p:cNvSpPr>
          <p:nvPr>
            <p:ph type="body" idx="1"/>
          </p:nvPr>
        </p:nvSpPr>
        <p:spPr>
          <a:xfrm>
            <a:off x="311700" y="724986"/>
            <a:ext cx="6767100" cy="1923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Add an </a:t>
            </a:r>
            <a:r>
              <a:rPr lang="en" sz="2200">
                <a:solidFill>
                  <a:srgbClr val="0000FF"/>
                </a:solidFill>
                <a:latin typeface="Consolas"/>
                <a:ea typeface="Consolas"/>
                <a:cs typeface="Consolas"/>
                <a:sym typeface="Consolas"/>
              </a:rPr>
              <a:t>if</a:t>
            </a:r>
            <a:r>
              <a:rPr lang="en" sz="2200">
                <a:latin typeface="Proxima Nova"/>
                <a:ea typeface="Proxima Nova"/>
                <a:cs typeface="Proxima Nova"/>
                <a:sym typeface="Proxima Nova"/>
              </a:rPr>
              <a:t> statement for a button press to toggle the variable, control the motors, and show the status with a user LED. </a:t>
            </a:r>
            <a:endParaRPr sz="2200">
              <a:latin typeface="Proxima Nova"/>
              <a:ea typeface="Proxima Nova"/>
              <a:cs typeface="Proxima Nova"/>
              <a:sym typeface="Proxima Nova"/>
            </a:endParaRPr>
          </a:p>
        </p:txBody>
      </p:sp>
      <p:pic>
        <p:nvPicPr>
          <p:cNvPr id="245" name="Google Shape;245;g3c834eb125f_0_93"/>
          <p:cNvPicPr preferRelativeResize="0"/>
          <p:nvPr/>
        </p:nvPicPr>
        <p:blipFill rotWithShape="1">
          <a:blip r:embed="rId3">
            <a:alphaModFix/>
          </a:blip>
          <a:srcRect/>
          <a:stretch/>
        </p:blipFill>
        <p:spPr>
          <a:xfrm>
            <a:off x="7171278" y="513250"/>
            <a:ext cx="1661025" cy="2984775"/>
          </a:xfrm>
          <a:prstGeom prst="rect">
            <a:avLst/>
          </a:prstGeom>
          <a:noFill/>
          <a:ln>
            <a:noFill/>
          </a:ln>
        </p:spPr>
      </p:pic>
      <p:pic>
        <p:nvPicPr>
          <p:cNvPr id="246" name="Google Shape;246;g3c834eb125f_0_93"/>
          <p:cNvPicPr preferRelativeResize="0"/>
          <p:nvPr/>
        </p:nvPicPr>
        <p:blipFill>
          <a:blip r:embed="rId4">
            <a:alphaModFix/>
          </a:blip>
          <a:stretch>
            <a:fillRect/>
          </a:stretch>
        </p:blipFill>
        <p:spPr>
          <a:xfrm>
            <a:off x="1095500" y="2367350"/>
            <a:ext cx="5451800" cy="2654050"/>
          </a:xfrm>
          <a:prstGeom prst="rect">
            <a:avLst/>
          </a:prstGeom>
          <a:noFill/>
          <a:ln>
            <a:noFill/>
          </a:ln>
        </p:spPr>
      </p:pic>
      <p:sp>
        <p:nvSpPr>
          <p:cNvPr id="247" name="Google Shape;247;g3c834eb125f_0_93"/>
          <p:cNvSpPr/>
          <p:nvPr/>
        </p:nvSpPr>
        <p:spPr>
          <a:xfrm>
            <a:off x="1095500" y="3319625"/>
            <a:ext cx="4884000" cy="1038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c834eb125f_0_105"/>
          <p:cNvSpPr txBox="1">
            <a:spLocks noGrp="1"/>
          </p:cNvSpPr>
          <p:nvPr>
            <p:ph type="title"/>
          </p:nvPr>
        </p:nvSpPr>
        <p:spPr>
          <a:xfrm>
            <a:off x="311700" y="254242"/>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#9 Activity</a:t>
            </a:r>
            <a:endParaRPr/>
          </a:p>
        </p:txBody>
      </p:sp>
      <p:sp>
        <p:nvSpPr>
          <p:cNvPr id="253" name="Google Shape;253;g3c834eb125f_0_105"/>
          <p:cNvSpPr txBox="1">
            <a:spLocks noGrp="1"/>
          </p:cNvSpPr>
          <p:nvPr>
            <p:ph type="body" idx="1"/>
          </p:nvPr>
        </p:nvSpPr>
        <p:spPr>
          <a:xfrm>
            <a:off x="311700" y="763125"/>
            <a:ext cx="6859500" cy="4197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Place CodeBot on the floor or a table.</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Start with no object in front of the ‘bot.</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Run the program.</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Calibrate the ‘bot by pressing BTN-1.</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Move an object in front of the ‘bot. The proximity sensors should detect the object, but the motors do not run.</a:t>
            </a:r>
            <a:endParaRPr sz="2200">
              <a:latin typeface="Proxima Nova"/>
              <a:ea typeface="Proxima Nova"/>
              <a:cs typeface="Proxima Nova"/>
              <a:sym typeface="Proxima Nova"/>
            </a:endParaRPr>
          </a:p>
        </p:txBody>
      </p:sp>
      <p:pic>
        <p:nvPicPr>
          <p:cNvPr id="254" name="Google Shape;254;g3c834eb125f_0_105"/>
          <p:cNvPicPr preferRelativeResize="0"/>
          <p:nvPr/>
        </p:nvPicPr>
        <p:blipFill rotWithShape="1">
          <a:blip r:embed="rId3">
            <a:alphaModFix/>
          </a:blip>
          <a:srcRect/>
          <a:stretch/>
        </p:blipFill>
        <p:spPr>
          <a:xfrm>
            <a:off x="7171278" y="513250"/>
            <a:ext cx="1661025" cy="2984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c834eb125f_0_111"/>
          <p:cNvSpPr txBox="1">
            <a:spLocks noGrp="1"/>
          </p:cNvSpPr>
          <p:nvPr>
            <p:ph type="title"/>
          </p:nvPr>
        </p:nvSpPr>
        <p:spPr>
          <a:xfrm>
            <a:off x="311700" y="254242"/>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#9 Activity</a:t>
            </a:r>
            <a:endParaRPr/>
          </a:p>
        </p:txBody>
      </p:sp>
      <p:sp>
        <p:nvSpPr>
          <p:cNvPr id="260" name="Google Shape;260;g3c834eb125f_0_111"/>
          <p:cNvSpPr txBox="1">
            <a:spLocks noGrp="1"/>
          </p:cNvSpPr>
          <p:nvPr>
            <p:ph type="body" idx="1"/>
          </p:nvPr>
        </p:nvSpPr>
        <p:spPr>
          <a:xfrm>
            <a:off x="311700" y="763125"/>
            <a:ext cx="6859500" cy="4197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Enable the motors by pressing BTN-0.</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Place an object in front of a sensor. The ‘bot should turn.</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Test your code by toggling the motors on and off and calibrating the ‘bot.</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Try different rotations and speeds.</a:t>
            </a:r>
            <a:endParaRPr sz="2200">
              <a:latin typeface="Proxima Nova"/>
              <a:ea typeface="Proxima Nova"/>
              <a:cs typeface="Proxima Nova"/>
              <a:sym typeface="Proxima Nova"/>
            </a:endParaRPr>
          </a:p>
          <a:p>
            <a:pPr marL="0" lvl="0" indent="0" algn="l" rtl="0">
              <a:lnSpc>
                <a:spcPct val="115000"/>
              </a:lnSpc>
              <a:spcBef>
                <a:spcPts val="0"/>
              </a:spcBef>
              <a:spcAft>
                <a:spcPts val="0"/>
              </a:spcAft>
              <a:buNone/>
            </a:pPr>
            <a:endParaRPr sz="2200">
              <a:latin typeface="Proxima Nova"/>
              <a:ea typeface="Proxima Nova"/>
              <a:cs typeface="Proxima Nova"/>
              <a:sym typeface="Proxima Nova"/>
            </a:endParaRPr>
          </a:p>
        </p:txBody>
      </p:sp>
      <p:pic>
        <p:nvPicPr>
          <p:cNvPr id="261" name="Google Shape;261;g3c834eb125f_0_111"/>
          <p:cNvPicPr preferRelativeResize="0"/>
          <p:nvPr/>
        </p:nvPicPr>
        <p:blipFill rotWithShape="1">
          <a:blip r:embed="rId3">
            <a:alphaModFix/>
          </a:blip>
          <a:srcRect/>
          <a:stretch/>
        </p:blipFill>
        <p:spPr>
          <a:xfrm>
            <a:off x="7171278" y="513250"/>
            <a:ext cx="1661025" cy="2984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b2558cca1a_0_74"/>
          <p:cNvSpPr txBox="1">
            <a:spLocks noGrp="1"/>
          </p:cNvSpPr>
          <p:nvPr>
            <p:ph type="title"/>
          </p:nvPr>
        </p:nvSpPr>
        <p:spPr>
          <a:xfrm>
            <a:off x="311700" y="38191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#10: Chase Mode</a:t>
            </a:r>
            <a:endParaRPr/>
          </a:p>
        </p:txBody>
      </p:sp>
      <p:sp>
        <p:nvSpPr>
          <p:cNvPr id="267" name="Google Shape;267;g3b2558cca1a_0_74"/>
          <p:cNvSpPr txBox="1">
            <a:spLocks noGrp="1"/>
          </p:cNvSpPr>
          <p:nvPr>
            <p:ph type="body" idx="1"/>
          </p:nvPr>
        </p:nvSpPr>
        <p:spPr>
          <a:xfrm>
            <a:off x="311700" y="940350"/>
            <a:ext cx="6373200" cy="3951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Your ‘bot only needs a tiny nudge now to not just track an object, but to chase after it!</a:t>
            </a:r>
            <a:endParaRPr>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sz="1200">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A simple algorithm:</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If both LEFT and RIGHT sensors see an object, move forward.</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Keep the rest of the tracking algorithm.</a:t>
            </a:r>
            <a:endParaRPr>
              <a:latin typeface="Proxima Nova"/>
              <a:ea typeface="Proxima Nova"/>
              <a:cs typeface="Proxima Nova"/>
              <a:sym typeface="Proxima Nova"/>
            </a:endParaRPr>
          </a:p>
        </p:txBody>
      </p:sp>
      <p:pic>
        <p:nvPicPr>
          <p:cNvPr id="268" name="Google Shape;268;g3b2558cca1a_0_74" title="ChaseBall.gif"/>
          <p:cNvPicPr preferRelativeResize="0"/>
          <p:nvPr/>
        </p:nvPicPr>
        <p:blipFill>
          <a:blip r:embed="rId3">
            <a:alphaModFix/>
          </a:blip>
          <a:stretch>
            <a:fillRect/>
          </a:stretch>
        </p:blipFill>
        <p:spPr>
          <a:xfrm>
            <a:off x="6831939" y="940350"/>
            <a:ext cx="1797025" cy="31748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b42d1ab7d6_0_48"/>
          <p:cNvSpPr txBox="1">
            <a:spLocks noGrp="1"/>
          </p:cNvSpPr>
          <p:nvPr>
            <p:ph type="title"/>
          </p:nvPr>
        </p:nvSpPr>
        <p:spPr>
          <a:xfrm>
            <a:off x="311700" y="2977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#10 Activity</a:t>
            </a:r>
            <a:endParaRPr/>
          </a:p>
        </p:txBody>
      </p:sp>
      <p:sp>
        <p:nvSpPr>
          <p:cNvPr id="274" name="Google Shape;274;g3b42d1ab7d6_0_48"/>
          <p:cNvSpPr txBox="1">
            <a:spLocks noGrp="1"/>
          </p:cNvSpPr>
          <p:nvPr>
            <p:ph type="body" idx="1"/>
          </p:nvPr>
        </p:nvSpPr>
        <p:spPr>
          <a:xfrm>
            <a:off x="311700" y="808200"/>
            <a:ext cx="3546000" cy="40434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Modify the </a:t>
            </a:r>
            <a:r>
              <a:rPr lang="en" sz="2200">
                <a:solidFill>
                  <a:srgbClr val="0000FF"/>
                </a:solidFill>
                <a:latin typeface="Consolas"/>
                <a:ea typeface="Consolas"/>
                <a:cs typeface="Consolas"/>
                <a:sym typeface="Consolas"/>
              </a:rPr>
              <a:t>if</a:t>
            </a:r>
            <a:r>
              <a:rPr lang="en" sz="2200">
                <a:latin typeface="Proxima Nova"/>
                <a:ea typeface="Proxima Nova"/>
                <a:cs typeface="Proxima Nova"/>
                <a:sym typeface="Proxima Nova"/>
              </a:rPr>
              <a:t> statement in the main program to move the ‘bot when both sensors detect an object.</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You can use any speed you want. My suggestion is to use double the turning speed.</a:t>
            </a:r>
            <a:endParaRPr sz="2200">
              <a:latin typeface="Proxima Nova"/>
              <a:ea typeface="Proxima Nova"/>
              <a:cs typeface="Proxima Nova"/>
              <a:sym typeface="Proxima Nova"/>
            </a:endParaRPr>
          </a:p>
        </p:txBody>
      </p:sp>
      <p:pic>
        <p:nvPicPr>
          <p:cNvPr id="275" name="Google Shape;275;g3b42d1ab7d6_0_48"/>
          <p:cNvPicPr preferRelativeResize="0"/>
          <p:nvPr/>
        </p:nvPicPr>
        <p:blipFill rotWithShape="1">
          <a:blip r:embed="rId3">
            <a:alphaModFix/>
          </a:blip>
          <a:srcRect/>
          <a:stretch/>
        </p:blipFill>
        <p:spPr>
          <a:xfrm>
            <a:off x="7427725" y="513250"/>
            <a:ext cx="1404575" cy="2523950"/>
          </a:xfrm>
          <a:prstGeom prst="rect">
            <a:avLst/>
          </a:prstGeom>
          <a:noFill/>
          <a:ln>
            <a:noFill/>
          </a:ln>
        </p:spPr>
      </p:pic>
      <p:pic>
        <p:nvPicPr>
          <p:cNvPr id="276" name="Google Shape;276;g3b42d1ab7d6_0_48"/>
          <p:cNvPicPr preferRelativeResize="0"/>
          <p:nvPr/>
        </p:nvPicPr>
        <p:blipFill>
          <a:blip r:embed="rId4">
            <a:alphaModFix/>
          </a:blip>
          <a:stretch>
            <a:fillRect/>
          </a:stretch>
        </p:blipFill>
        <p:spPr>
          <a:xfrm>
            <a:off x="4073375" y="921175"/>
            <a:ext cx="3010775" cy="3457925"/>
          </a:xfrm>
          <a:prstGeom prst="rect">
            <a:avLst/>
          </a:prstGeom>
          <a:noFill/>
          <a:ln>
            <a:noFill/>
          </a:ln>
        </p:spPr>
      </p:pic>
      <p:sp>
        <p:nvSpPr>
          <p:cNvPr id="277" name="Google Shape;277;g3b42d1ab7d6_0_48"/>
          <p:cNvSpPr/>
          <p:nvPr/>
        </p:nvSpPr>
        <p:spPr>
          <a:xfrm>
            <a:off x="4480850" y="1254325"/>
            <a:ext cx="2666400" cy="57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bc4fe74f7f_0_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Mission 7: Hot Pursuit</a:t>
            </a:r>
            <a:endParaRPr/>
          </a:p>
        </p:txBody>
      </p:sp>
      <p:sp>
        <p:nvSpPr>
          <p:cNvPr id="75" name="Google Shape;75;g3bc4fe74f7f_0_1"/>
          <p:cNvSpPr txBox="1">
            <a:spLocks noGrp="1"/>
          </p:cNvSpPr>
          <p:nvPr>
            <p:ph type="body" idx="1"/>
          </p:nvPr>
        </p:nvSpPr>
        <p:spPr>
          <a:xfrm>
            <a:off x="311700" y="1068425"/>
            <a:ext cx="5464500" cy="3889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000"/>
              </a:spcBef>
              <a:spcAft>
                <a:spcPts val="0"/>
              </a:spcAft>
              <a:buSzPts val="2400"/>
              <a:buNone/>
            </a:pPr>
            <a:r>
              <a:rPr lang="en">
                <a:latin typeface="Proxima Nova"/>
                <a:ea typeface="Proxima Nova"/>
                <a:cs typeface="Proxima Nova"/>
                <a:sym typeface="Proxima Nova"/>
              </a:rPr>
              <a:t>In this project you will:</a:t>
            </a:r>
            <a:endParaRPr>
              <a:latin typeface="Proxima Nova"/>
              <a:ea typeface="Proxima Nova"/>
              <a:cs typeface="Proxima Nova"/>
              <a:sym typeface="Proxima Nova"/>
            </a:endParaRPr>
          </a:p>
          <a:p>
            <a:pPr marL="457200" lvl="0" indent="-381000" algn="l" rtl="0">
              <a:lnSpc>
                <a:spcPct val="115000"/>
              </a:lnSpc>
              <a:spcBef>
                <a:spcPts val="1000"/>
              </a:spcBef>
              <a:spcAft>
                <a:spcPts val="0"/>
              </a:spcAft>
              <a:buSzPts val="2400"/>
              <a:buFont typeface="Proxima Nova"/>
              <a:buChar char="●"/>
            </a:pPr>
            <a:r>
              <a:rPr lang="en">
                <a:latin typeface="Proxima Nova"/>
                <a:ea typeface="Proxima Nova"/>
                <a:cs typeface="Proxima Nova"/>
                <a:sym typeface="Proxima Nova"/>
              </a:rPr>
              <a:t>Go in-depth with the proximity sensors.</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Write code to detect, pursue and avoid objects.</a:t>
            </a:r>
            <a:endParaRPr>
              <a:latin typeface="Proxima Nova"/>
              <a:ea typeface="Proxima Nova"/>
              <a:cs typeface="Proxima Nova"/>
              <a:sym typeface="Proxima Nova"/>
            </a:endParaRPr>
          </a:p>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These sensors add an awesome new dimension to CodeBot’s capabilities!</a:t>
            </a:r>
            <a:endParaRPr>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a:latin typeface="Proxima Nova"/>
              <a:ea typeface="Proxima Nova"/>
              <a:cs typeface="Proxima Nova"/>
              <a:sym typeface="Proxima Nova"/>
            </a:endParaRPr>
          </a:p>
        </p:txBody>
      </p:sp>
      <p:pic>
        <p:nvPicPr>
          <p:cNvPr id="76" name="Google Shape;76;g3bc4fe74f7f_0_1" title="ProxCars.jpg"/>
          <p:cNvPicPr preferRelativeResize="0"/>
          <p:nvPr/>
        </p:nvPicPr>
        <p:blipFill rotWithShape="1">
          <a:blip r:embed="rId3">
            <a:alphaModFix/>
          </a:blip>
          <a:srcRect/>
          <a:stretch/>
        </p:blipFill>
        <p:spPr>
          <a:xfrm>
            <a:off x="5928600" y="1220825"/>
            <a:ext cx="3063000" cy="20407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3be76aacd5c_0_19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#10 Activity</a:t>
            </a:r>
            <a:endParaRPr/>
          </a:p>
        </p:txBody>
      </p:sp>
      <p:sp>
        <p:nvSpPr>
          <p:cNvPr id="283" name="Google Shape;283;g3be76aacd5c_0_193"/>
          <p:cNvSpPr txBox="1">
            <a:spLocks noGrp="1"/>
          </p:cNvSpPr>
          <p:nvPr>
            <p:ph type="body" idx="1"/>
          </p:nvPr>
        </p:nvSpPr>
        <p:spPr>
          <a:xfrm>
            <a:off x="311700" y="1006275"/>
            <a:ext cx="6859500" cy="3832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Place CodeBot on the ground.</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Run the program.</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Calibrate the ‘bot and enable the motors.</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Test your code with a variety of objects.</a:t>
            </a:r>
            <a:endParaRPr sz="2200">
              <a:latin typeface="Proxima Nova"/>
              <a:ea typeface="Proxima Nova"/>
              <a:cs typeface="Proxima Nova"/>
              <a:sym typeface="Proxima Nova"/>
            </a:endParaRPr>
          </a:p>
          <a:p>
            <a:pPr marL="914400" lvl="1"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What sizes, shapes and colors work best?</a:t>
            </a:r>
            <a:endParaRPr sz="2200">
              <a:latin typeface="Proxima Nova"/>
              <a:ea typeface="Proxima Nova"/>
              <a:cs typeface="Proxima Nova"/>
              <a:sym typeface="Proxima Nova"/>
            </a:endParaRPr>
          </a:p>
          <a:p>
            <a:pPr marL="914400" lvl="1"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Record your findings in the mission log.</a:t>
            </a:r>
            <a:endParaRPr sz="2200">
              <a:latin typeface="Proxima Nova"/>
              <a:ea typeface="Proxima Nova"/>
              <a:cs typeface="Proxima Nova"/>
              <a:sym typeface="Proxima Nova"/>
            </a:endParaRPr>
          </a:p>
        </p:txBody>
      </p:sp>
      <p:pic>
        <p:nvPicPr>
          <p:cNvPr id="284" name="Google Shape;284;g3be76aacd5c_0_193"/>
          <p:cNvPicPr preferRelativeResize="0"/>
          <p:nvPr/>
        </p:nvPicPr>
        <p:blipFill rotWithShape="1">
          <a:blip r:embed="rId3">
            <a:alphaModFix/>
          </a:blip>
          <a:srcRect/>
          <a:stretch/>
        </p:blipFill>
        <p:spPr>
          <a:xfrm>
            <a:off x="7171278" y="513250"/>
            <a:ext cx="1661025" cy="2984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3c834eb125f_0_122"/>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#10 Activity</a:t>
            </a:r>
            <a:endParaRPr/>
          </a:p>
        </p:txBody>
      </p:sp>
      <p:sp>
        <p:nvSpPr>
          <p:cNvPr id="290" name="Google Shape;290;g3c834eb125f_0_122"/>
          <p:cNvSpPr txBox="1">
            <a:spLocks noGrp="1"/>
          </p:cNvSpPr>
          <p:nvPr>
            <p:ph type="body" idx="1"/>
          </p:nvPr>
        </p:nvSpPr>
        <p:spPr>
          <a:xfrm>
            <a:off x="311700" y="1006275"/>
            <a:ext cx="6859500" cy="3832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Other things you can try:</a:t>
            </a:r>
            <a:endParaRPr b="1">
              <a:solidFill>
                <a:srgbClr val="4EB748"/>
              </a:solidFill>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Adjust the speed for moving forward and turning.</a:t>
            </a:r>
            <a:endParaRPr sz="2200">
              <a:latin typeface="Proxima Nova"/>
              <a:ea typeface="Proxima Nova"/>
              <a:cs typeface="Proxima Nova"/>
              <a:sym typeface="Proxima Nova"/>
            </a:endParaRPr>
          </a:p>
          <a:p>
            <a:pPr marL="914400" lvl="1"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What speed seems to work the best?</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Turn an empty paper cup on its side. Place it in front of the ‘bot.</a:t>
            </a:r>
            <a:endParaRPr sz="2200">
              <a:latin typeface="Proxima Nova"/>
              <a:ea typeface="Proxima Nova"/>
              <a:cs typeface="Proxima Nova"/>
              <a:sym typeface="Proxima Nova"/>
            </a:endParaRPr>
          </a:p>
          <a:p>
            <a:pPr marL="914400" lvl="1"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Does CodeBot follow it around?</a:t>
            </a:r>
            <a:endParaRPr sz="2200">
              <a:latin typeface="Proxima Nova"/>
              <a:ea typeface="Proxima Nova"/>
              <a:cs typeface="Proxima Nova"/>
              <a:sym typeface="Proxima Nova"/>
            </a:endParaRPr>
          </a:p>
        </p:txBody>
      </p:sp>
      <p:pic>
        <p:nvPicPr>
          <p:cNvPr id="291" name="Google Shape;291;g3c834eb125f_0_122"/>
          <p:cNvPicPr preferRelativeResize="0"/>
          <p:nvPr/>
        </p:nvPicPr>
        <p:blipFill rotWithShape="1">
          <a:blip r:embed="rId3">
            <a:alphaModFix/>
          </a:blip>
          <a:srcRect/>
          <a:stretch/>
        </p:blipFill>
        <p:spPr>
          <a:xfrm>
            <a:off x="7171278" y="513250"/>
            <a:ext cx="1661025" cy="2984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be76aacd5c_0_110"/>
          <p:cNvSpPr txBox="1">
            <a:spLocks noGrp="1"/>
          </p:cNvSpPr>
          <p:nvPr>
            <p:ph type="title"/>
          </p:nvPr>
        </p:nvSpPr>
        <p:spPr>
          <a:xfrm>
            <a:off x="311700" y="38191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#11: More House Cleaning</a:t>
            </a:r>
            <a:endParaRPr/>
          </a:p>
        </p:txBody>
      </p:sp>
      <p:sp>
        <p:nvSpPr>
          <p:cNvPr id="297" name="Google Shape;297;g3be76aacd5c_0_110"/>
          <p:cNvSpPr txBox="1">
            <a:spLocks noGrp="1"/>
          </p:cNvSpPr>
          <p:nvPr>
            <p:ph type="body" idx="1"/>
          </p:nvPr>
        </p:nvSpPr>
        <p:spPr>
          <a:xfrm>
            <a:off x="311700" y="940350"/>
            <a:ext cx="5459700" cy="223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Your code is getting pretty long.</a:t>
            </a:r>
            <a:endParaRPr>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sz="1200">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Take some time to </a:t>
            </a:r>
            <a:r>
              <a:rPr lang="en" b="1">
                <a:latin typeface="Proxima Nova"/>
                <a:ea typeface="Proxima Nova"/>
                <a:cs typeface="Proxima Nova"/>
                <a:sym typeface="Proxima Nova"/>
              </a:rPr>
              <a:t>organize</a:t>
            </a:r>
            <a:r>
              <a:rPr lang="en">
                <a:latin typeface="Proxima Nova"/>
                <a:ea typeface="Proxima Nova"/>
                <a:cs typeface="Proxima Nova"/>
                <a:sym typeface="Proxima Nova"/>
              </a:rPr>
              <a:t> your code by defining more functions.</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A function is a form of abstraction.</a:t>
            </a:r>
            <a:endParaRPr>
              <a:latin typeface="Proxima Nova"/>
              <a:ea typeface="Proxima Nova"/>
              <a:cs typeface="Proxima Nova"/>
              <a:sym typeface="Proxima Nova"/>
            </a:endParaRPr>
          </a:p>
        </p:txBody>
      </p:sp>
      <p:pic>
        <p:nvPicPr>
          <p:cNvPr id="298" name="Google Shape;298;g3be76aacd5c_0_110" title="housekeeping.jpg"/>
          <p:cNvPicPr preferRelativeResize="0"/>
          <p:nvPr/>
        </p:nvPicPr>
        <p:blipFill rotWithShape="1">
          <a:blip r:embed="rId3">
            <a:alphaModFix/>
          </a:blip>
          <a:srcRect/>
          <a:stretch/>
        </p:blipFill>
        <p:spPr>
          <a:xfrm>
            <a:off x="6132250" y="1005324"/>
            <a:ext cx="2706950" cy="180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3c834eb125f_0_128"/>
          <p:cNvSpPr txBox="1">
            <a:spLocks noGrp="1"/>
          </p:cNvSpPr>
          <p:nvPr>
            <p:ph type="title"/>
          </p:nvPr>
        </p:nvSpPr>
        <p:spPr>
          <a:xfrm>
            <a:off x="311700" y="38191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solidFill>
                  <a:srgbClr val="0000FF"/>
                </a:solidFill>
              </a:rPr>
              <a:t>Concept:</a:t>
            </a:r>
            <a:r>
              <a:rPr lang="en"/>
              <a:t> Abstraction</a:t>
            </a:r>
            <a:endParaRPr/>
          </a:p>
        </p:txBody>
      </p:sp>
      <p:sp>
        <p:nvSpPr>
          <p:cNvPr id="304" name="Google Shape;304;g3c834eb125f_0_128"/>
          <p:cNvSpPr txBox="1">
            <a:spLocks noGrp="1"/>
          </p:cNvSpPr>
          <p:nvPr>
            <p:ph type="body" idx="1"/>
          </p:nvPr>
        </p:nvSpPr>
        <p:spPr>
          <a:xfrm>
            <a:off x="311700" y="940350"/>
            <a:ext cx="7521900" cy="3848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A function is a form of abstraction.</a:t>
            </a:r>
            <a:endParaRPr>
              <a:latin typeface="Proxima Nova"/>
              <a:ea typeface="Proxima Nova"/>
              <a:cs typeface="Proxima Nova"/>
              <a:sym typeface="Proxima Nova"/>
            </a:endParaRPr>
          </a:p>
          <a:p>
            <a:pPr marL="457200" lvl="0" indent="-381000" algn="l" rtl="0">
              <a:spcBef>
                <a:spcPts val="1200"/>
              </a:spcBef>
              <a:spcAft>
                <a:spcPts val="0"/>
              </a:spcAft>
              <a:buSzPts val="2400"/>
              <a:buChar char="●"/>
            </a:pPr>
            <a:r>
              <a:rPr lang="en" b="1">
                <a:solidFill>
                  <a:srgbClr val="9900FF"/>
                </a:solidFill>
                <a:latin typeface="Proxima Nova"/>
                <a:ea typeface="Proxima Nova"/>
                <a:cs typeface="Proxima Nova"/>
                <a:sym typeface="Proxima Nova"/>
              </a:rPr>
              <a:t>Abstraction:</a:t>
            </a:r>
            <a:r>
              <a:rPr lang="en">
                <a:latin typeface="Proxima Nova"/>
                <a:ea typeface="Proxima Nova"/>
                <a:cs typeface="Proxima Nova"/>
                <a:sym typeface="Proxima Nova"/>
              </a:rPr>
              <a:t> </a:t>
            </a:r>
            <a:r>
              <a:rPr lang="en" sz="1100">
                <a:solidFill>
                  <a:schemeClr val="dk2"/>
                </a:solidFill>
                <a:latin typeface="Proxima Nova"/>
                <a:ea typeface="Proxima Nova"/>
                <a:cs typeface="Proxima Nova"/>
                <a:sym typeface="Proxima Nova"/>
              </a:rPr>
              <a:t> </a:t>
            </a:r>
            <a:r>
              <a:rPr lang="en">
                <a:solidFill>
                  <a:srgbClr val="040C28"/>
                </a:solidFill>
                <a:latin typeface="Proxima Nova"/>
                <a:ea typeface="Proxima Nova"/>
                <a:cs typeface="Proxima Nova"/>
                <a:sym typeface="Proxima Nova"/>
              </a:rPr>
              <a:t>the process of taking away or removing characteristics from something in order to reduce it to a set of essential characteristics</a:t>
            </a:r>
            <a:endParaRPr>
              <a:solidFill>
                <a:srgbClr val="040C28"/>
              </a:solidFill>
              <a:latin typeface="Proxima Nova"/>
              <a:ea typeface="Proxima Nova"/>
              <a:cs typeface="Proxima Nova"/>
              <a:sym typeface="Proxima Nova"/>
            </a:endParaRPr>
          </a:p>
          <a:p>
            <a:pPr marL="457200" lvl="0" indent="-381000" algn="l" rtl="0">
              <a:spcBef>
                <a:spcPts val="0"/>
              </a:spcBef>
              <a:spcAft>
                <a:spcPts val="0"/>
              </a:spcAft>
              <a:buClr>
                <a:srgbClr val="040C28"/>
              </a:buClr>
              <a:buSzPts val="2400"/>
              <a:buFont typeface="Proxima Nova"/>
              <a:buChar char="●"/>
            </a:pPr>
            <a:r>
              <a:rPr lang="en">
                <a:solidFill>
                  <a:srgbClr val="040C28"/>
                </a:solidFill>
                <a:latin typeface="Proxima Nova"/>
                <a:ea typeface="Proxima Nova"/>
                <a:cs typeface="Proxima Nova"/>
                <a:sym typeface="Proxima Nova"/>
              </a:rPr>
              <a:t>What this means is that you can take a task and give it a name (like a function). Then you don’t have to worry about the details of the task, but on the task itself and when to use it.</a:t>
            </a:r>
            <a:endParaRPr>
              <a:latin typeface="Proxima Nova"/>
              <a:ea typeface="Proxima Nova"/>
              <a:cs typeface="Proxima Nova"/>
              <a:sym typeface="Proxima Nov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c834eb125f_0_134"/>
          <p:cNvSpPr txBox="1">
            <a:spLocks noGrp="1"/>
          </p:cNvSpPr>
          <p:nvPr>
            <p:ph type="title"/>
          </p:nvPr>
        </p:nvSpPr>
        <p:spPr>
          <a:xfrm>
            <a:off x="271050" y="146290"/>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solidFill>
                  <a:srgbClr val="0000FF"/>
                </a:solidFill>
              </a:rPr>
              <a:t>Concept:</a:t>
            </a:r>
            <a:r>
              <a:rPr lang="en"/>
              <a:t> Abstraction</a:t>
            </a:r>
            <a:endParaRPr/>
          </a:p>
        </p:txBody>
      </p:sp>
      <p:sp>
        <p:nvSpPr>
          <p:cNvPr id="311" name="Google Shape;311;g3c834eb125f_0_134"/>
          <p:cNvSpPr txBox="1"/>
          <p:nvPr/>
        </p:nvSpPr>
        <p:spPr>
          <a:xfrm>
            <a:off x="828804" y="4599075"/>
            <a:ext cx="5761200" cy="31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400"/>
              <a:buFont typeface="Arial"/>
              <a:buNone/>
            </a:pPr>
            <a:r>
              <a:rPr lang="en">
                <a:solidFill>
                  <a:schemeClr val="dk2"/>
                </a:solidFill>
                <a:latin typeface="Proxima Nova"/>
                <a:ea typeface="Proxima Nova"/>
                <a:cs typeface="Proxima Nova"/>
                <a:sym typeface="Proxima Nova"/>
              </a:rPr>
              <a:t>Source: Code.org CodeBreak 11.0 with Hadi Pavarti &amp; Susan Wojcicki</a:t>
            </a:r>
            <a:endParaRPr>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1800">
              <a:solidFill>
                <a:schemeClr val="lt2"/>
              </a:solidFill>
            </a:endParaRPr>
          </a:p>
        </p:txBody>
      </p:sp>
      <p:pic>
        <p:nvPicPr>
          <p:cNvPr id="2" name="Online Media 1" title="Abstraction with Hadi">
            <a:hlinkClick r:id="" action="ppaction://media"/>
            <a:extLst>
              <a:ext uri="{FF2B5EF4-FFF2-40B4-BE49-F238E27FC236}">
                <a16:creationId xmlns:a16="http://schemas.microsoft.com/office/drawing/2014/main" id="{7AB563F7-9799-BBF4-526A-9D54B6F18587}"/>
              </a:ext>
            </a:extLst>
          </p:cNvPr>
          <p:cNvPicPr>
            <a:picLocks noRot="1" noChangeAspect="1"/>
          </p:cNvPicPr>
          <p:nvPr>
            <a:videoFile r:link="rId1"/>
          </p:nvPr>
        </p:nvPicPr>
        <p:blipFill>
          <a:blip r:embed="rId4"/>
          <a:stretch>
            <a:fillRect/>
          </a:stretch>
        </p:blipFill>
        <p:spPr>
          <a:xfrm>
            <a:off x="828804" y="769690"/>
            <a:ext cx="6778249" cy="3829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c834eb125f_0_142"/>
          <p:cNvSpPr txBox="1">
            <a:spLocks noGrp="1"/>
          </p:cNvSpPr>
          <p:nvPr>
            <p:ph type="title"/>
          </p:nvPr>
        </p:nvSpPr>
        <p:spPr>
          <a:xfrm>
            <a:off x="311700" y="242868"/>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Examples of abstraction</a:t>
            </a:r>
            <a:endParaRPr/>
          </a:p>
        </p:txBody>
      </p:sp>
      <p:sp>
        <p:nvSpPr>
          <p:cNvPr id="317" name="Google Shape;317;g3c834eb125f_0_142"/>
          <p:cNvSpPr txBox="1">
            <a:spLocks noGrp="1"/>
          </p:cNvSpPr>
          <p:nvPr>
            <p:ph type="body" idx="1"/>
          </p:nvPr>
        </p:nvSpPr>
        <p:spPr>
          <a:xfrm>
            <a:off x="2819575" y="780050"/>
            <a:ext cx="5755500" cy="40953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128000"/>
              <a:buNone/>
            </a:pPr>
            <a:r>
              <a:rPr lang="en" sz="3000" b="1">
                <a:latin typeface="Montserrat"/>
                <a:ea typeface="Montserrat"/>
                <a:cs typeface="Montserrat"/>
                <a:sym typeface="Montserrat"/>
              </a:rPr>
              <a:t>Wash the dishes</a:t>
            </a:r>
            <a:endParaRPr sz="3000" b="1">
              <a:latin typeface="Montserrat"/>
              <a:ea typeface="Montserrat"/>
              <a:cs typeface="Montserrat"/>
              <a:sym typeface="Montserrat"/>
            </a:endParaRPr>
          </a:p>
          <a:p>
            <a:pPr marL="457200" lvl="0" indent="-323850" algn="l" rtl="0">
              <a:lnSpc>
                <a:spcPct val="115000"/>
              </a:lnSpc>
              <a:spcBef>
                <a:spcPts val="1200"/>
              </a:spcBef>
              <a:spcAft>
                <a:spcPts val="0"/>
              </a:spcAft>
              <a:buSzPct val="100000"/>
              <a:buFont typeface="Proxima Nova"/>
              <a:buChar char="●"/>
            </a:pPr>
            <a:r>
              <a:rPr lang="en">
                <a:latin typeface="Proxima Nova"/>
                <a:ea typeface="Proxima Nova"/>
                <a:cs typeface="Proxima Nova"/>
                <a:sym typeface="Proxima Nova"/>
              </a:rPr>
              <a:t>You don’t have to be told every step for this task, which is the underlying details. The task has a name and you know what to do.</a:t>
            </a:r>
            <a:endParaRPr>
              <a:latin typeface="Proxima Nova"/>
              <a:ea typeface="Proxima Nova"/>
              <a:cs typeface="Proxima Nova"/>
              <a:sym typeface="Proxima Nova"/>
            </a:endParaRPr>
          </a:p>
          <a:p>
            <a:pPr marL="0" lvl="0" indent="0" algn="l" rtl="0">
              <a:lnSpc>
                <a:spcPct val="115000"/>
              </a:lnSpc>
              <a:spcBef>
                <a:spcPts val="1200"/>
              </a:spcBef>
              <a:spcAft>
                <a:spcPts val="0"/>
              </a:spcAft>
              <a:buSzPct val="123870"/>
              <a:buNone/>
            </a:pPr>
            <a:r>
              <a:rPr lang="en" sz="3100" b="1">
                <a:latin typeface="Montserrat"/>
                <a:ea typeface="Montserrat"/>
                <a:cs typeface="Montserrat"/>
                <a:sym typeface="Montserrat"/>
              </a:rPr>
              <a:t>Turn left when driving</a:t>
            </a:r>
            <a:endParaRPr sz="3100" b="1">
              <a:latin typeface="Montserrat"/>
              <a:ea typeface="Montserrat"/>
              <a:cs typeface="Montserrat"/>
              <a:sym typeface="Montserrat"/>
            </a:endParaRPr>
          </a:p>
          <a:p>
            <a:pPr marL="457200" lvl="0" indent="-323850" algn="l" rtl="0">
              <a:lnSpc>
                <a:spcPct val="115000"/>
              </a:lnSpc>
              <a:spcBef>
                <a:spcPts val="1200"/>
              </a:spcBef>
              <a:spcAft>
                <a:spcPts val="0"/>
              </a:spcAft>
              <a:buSzPct val="100000"/>
              <a:buFont typeface="Proxima Nova"/>
              <a:buChar char="●"/>
            </a:pPr>
            <a:r>
              <a:rPr lang="en">
                <a:latin typeface="Proxima Nova"/>
                <a:ea typeface="Proxima Nova"/>
                <a:cs typeface="Proxima Nova"/>
                <a:sym typeface="Proxima Nova"/>
              </a:rPr>
              <a:t>You don’t need to know how the car is turned when you use the steering wheel. The details are hidden but you can still drive the car</a:t>
            </a:r>
            <a:endParaRPr>
              <a:latin typeface="Proxima Nova"/>
              <a:ea typeface="Proxima Nova"/>
              <a:cs typeface="Proxima Nova"/>
              <a:sym typeface="Proxima Nova"/>
            </a:endParaRPr>
          </a:p>
          <a:p>
            <a:pPr marL="0" lvl="0" indent="0" algn="l" rtl="0">
              <a:lnSpc>
                <a:spcPct val="115000"/>
              </a:lnSpc>
              <a:spcBef>
                <a:spcPts val="1200"/>
              </a:spcBef>
              <a:spcAft>
                <a:spcPts val="0"/>
              </a:spcAft>
              <a:buSzPct val="123870"/>
              <a:buNone/>
            </a:pPr>
            <a:r>
              <a:rPr lang="en" sz="3100" b="1">
                <a:latin typeface="Montserrat"/>
                <a:ea typeface="Montserrat"/>
                <a:cs typeface="Montserrat"/>
                <a:sym typeface="Montserrat"/>
              </a:rPr>
              <a:t>Select the highest number</a:t>
            </a:r>
            <a:endParaRPr sz="3100" b="1">
              <a:latin typeface="Montserrat"/>
              <a:ea typeface="Montserrat"/>
              <a:cs typeface="Montserrat"/>
              <a:sym typeface="Montserrat"/>
            </a:endParaRPr>
          </a:p>
          <a:p>
            <a:pPr marL="457200" lvl="0" indent="-323850" algn="l" rtl="0">
              <a:lnSpc>
                <a:spcPct val="115000"/>
              </a:lnSpc>
              <a:spcBef>
                <a:spcPts val="1200"/>
              </a:spcBef>
              <a:spcAft>
                <a:spcPts val="0"/>
              </a:spcAft>
              <a:buSzPct val="78947"/>
              <a:buFont typeface="Proxima Nova"/>
              <a:buChar char="●"/>
            </a:pPr>
            <a:r>
              <a:rPr lang="en">
                <a:latin typeface="Proxima Nova"/>
                <a:ea typeface="Proxima Nova"/>
                <a:cs typeface="Proxima Nova"/>
                <a:sym typeface="Proxima Nova"/>
              </a:rPr>
              <a:t>There are many ways to find the highest number in a list. You don’t need to see the details of how it is done, just that when you complete the task the highest number will be found.</a:t>
            </a:r>
            <a:endParaRPr sz="3040" b="1">
              <a:latin typeface="Montserrat"/>
              <a:ea typeface="Montserrat"/>
              <a:cs typeface="Montserrat"/>
              <a:sym typeface="Montserrat"/>
            </a:endParaRPr>
          </a:p>
        </p:txBody>
      </p:sp>
      <p:pic>
        <p:nvPicPr>
          <p:cNvPr id="318" name="Google Shape;318;g3c834eb125f_0_142"/>
          <p:cNvPicPr preferRelativeResize="0"/>
          <p:nvPr/>
        </p:nvPicPr>
        <p:blipFill rotWithShape="1">
          <a:blip r:embed="rId3">
            <a:alphaModFix/>
          </a:blip>
          <a:srcRect/>
          <a:stretch/>
        </p:blipFill>
        <p:spPr>
          <a:xfrm>
            <a:off x="930640" y="909975"/>
            <a:ext cx="1851034" cy="1234625"/>
          </a:xfrm>
          <a:prstGeom prst="rect">
            <a:avLst/>
          </a:prstGeom>
          <a:noFill/>
          <a:ln>
            <a:noFill/>
          </a:ln>
        </p:spPr>
      </p:pic>
      <p:pic>
        <p:nvPicPr>
          <p:cNvPr id="319" name="Google Shape;319;g3c834eb125f_0_142"/>
          <p:cNvPicPr preferRelativeResize="0"/>
          <p:nvPr/>
        </p:nvPicPr>
        <p:blipFill rotWithShape="1">
          <a:blip r:embed="rId4">
            <a:alphaModFix/>
          </a:blip>
          <a:srcRect/>
          <a:stretch/>
        </p:blipFill>
        <p:spPr>
          <a:xfrm>
            <a:off x="929838" y="2271975"/>
            <a:ext cx="1852650" cy="1234626"/>
          </a:xfrm>
          <a:prstGeom prst="rect">
            <a:avLst/>
          </a:prstGeom>
          <a:noFill/>
          <a:ln>
            <a:noFill/>
          </a:ln>
        </p:spPr>
      </p:pic>
      <p:pic>
        <p:nvPicPr>
          <p:cNvPr id="320" name="Google Shape;320;g3c834eb125f_0_142"/>
          <p:cNvPicPr preferRelativeResize="0"/>
          <p:nvPr/>
        </p:nvPicPr>
        <p:blipFill rotWithShape="1">
          <a:blip r:embed="rId5">
            <a:alphaModFix/>
          </a:blip>
          <a:srcRect/>
          <a:stretch/>
        </p:blipFill>
        <p:spPr>
          <a:xfrm>
            <a:off x="875837" y="3633975"/>
            <a:ext cx="1905850" cy="13050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c834eb125f_0_150"/>
          <p:cNvSpPr txBox="1">
            <a:spLocks noGrp="1"/>
          </p:cNvSpPr>
          <p:nvPr>
            <p:ph type="title"/>
          </p:nvPr>
        </p:nvSpPr>
        <p:spPr>
          <a:xfrm>
            <a:off x="311700" y="332250"/>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 function is abstraction</a:t>
            </a:r>
            <a:endParaRPr/>
          </a:p>
        </p:txBody>
      </p:sp>
      <p:sp>
        <p:nvSpPr>
          <p:cNvPr id="326" name="Google Shape;326;g3c834eb125f_0_150"/>
          <p:cNvSpPr txBox="1">
            <a:spLocks noGrp="1"/>
          </p:cNvSpPr>
          <p:nvPr>
            <p:ph type="body" idx="1"/>
          </p:nvPr>
        </p:nvSpPr>
        <p:spPr>
          <a:xfrm>
            <a:off x="3563950" y="955650"/>
            <a:ext cx="5331000" cy="3609000"/>
          </a:xfrm>
          <a:prstGeom prst="rect">
            <a:avLst/>
          </a:prstGeom>
          <a:noFill/>
          <a:ln>
            <a:noFill/>
          </a:ln>
        </p:spPr>
        <p:txBody>
          <a:bodyPr spcFirstLastPara="1" wrap="square" lIns="91425" tIns="91425" rIns="91425" bIns="91425" anchor="t" anchorCtr="0">
            <a:normAutofit lnSpcReduction="10000"/>
          </a:bodyPr>
          <a:lstStyle/>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A section or block of code accomplishes a specific task</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Give the block of code a name</a:t>
            </a:r>
            <a:endParaRPr sz="2200">
              <a:latin typeface="Proxima Nova"/>
              <a:ea typeface="Proxima Nova"/>
              <a:cs typeface="Proxima Nova"/>
              <a:sym typeface="Proxima Nova"/>
            </a:endParaRPr>
          </a:p>
          <a:p>
            <a:pPr marL="914400" lvl="1" indent="-342900" algn="l" rtl="0">
              <a:lnSpc>
                <a:spcPct val="115000"/>
              </a:lnSpc>
              <a:spcBef>
                <a:spcPts val="0"/>
              </a:spcBef>
              <a:spcAft>
                <a:spcPts val="0"/>
              </a:spcAft>
              <a:buSzPts val="1800"/>
              <a:buFont typeface="Proxima Nova"/>
              <a:buChar char="○"/>
            </a:pPr>
            <a:r>
              <a:rPr lang="en">
                <a:latin typeface="Proxima Nova"/>
                <a:ea typeface="Proxima Nova"/>
                <a:cs typeface="Proxima Nova"/>
                <a:sym typeface="Proxima Nova"/>
              </a:rPr>
              <a:t>This “hides” the details</a:t>
            </a:r>
            <a:endParaRPr>
              <a:latin typeface="Proxima Nova"/>
              <a:ea typeface="Proxima Nova"/>
              <a:cs typeface="Proxima Nova"/>
              <a:sym typeface="Proxima Nova"/>
            </a:endParaRPr>
          </a:p>
          <a:p>
            <a:pPr marL="914400" lvl="1" indent="-342900" algn="l" rtl="0">
              <a:lnSpc>
                <a:spcPct val="115000"/>
              </a:lnSpc>
              <a:spcBef>
                <a:spcPts val="0"/>
              </a:spcBef>
              <a:spcAft>
                <a:spcPts val="0"/>
              </a:spcAft>
              <a:buSzPts val="1800"/>
              <a:buFont typeface="Proxima Nova"/>
              <a:buChar char="○"/>
            </a:pPr>
            <a:r>
              <a:rPr lang="en">
                <a:latin typeface="Proxima Nova"/>
                <a:ea typeface="Proxima Nova"/>
                <a:cs typeface="Proxima Nova"/>
                <a:sym typeface="Proxima Nova"/>
              </a:rPr>
              <a:t>Focus on when to use the block of code</a:t>
            </a:r>
            <a:endParaRPr>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Montserrat"/>
              <a:buChar char="●"/>
            </a:pPr>
            <a:r>
              <a:rPr lang="en" sz="2200">
                <a:latin typeface="Proxima Nova"/>
                <a:ea typeface="Proxima Nova"/>
                <a:cs typeface="Proxima Nova"/>
                <a:sym typeface="Proxima Nova"/>
              </a:rPr>
              <a:t>Instead of writing all the code when the task is needed, a programmer calls the function by name</a:t>
            </a:r>
            <a:r>
              <a:rPr lang="en" sz="2200" b="1">
                <a:latin typeface="Proxima Nova"/>
                <a:ea typeface="Proxima Nova"/>
                <a:cs typeface="Proxima Nova"/>
                <a:sym typeface="Proxima Nova"/>
              </a:rPr>
              <a:t> </a:t>
            </a:r>
            <a:endParaRPr sz="2200" b="1">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The function can be called multiple times in a program</a:t>
            </a:r>
            <a:endParaRPr sz="2200" b="1">
              <a:latin typeface="Proxima Nova"/>
              <a:ea typeface="Proxima Nova"/>
              <a:cs typeface="Proxima Nova"/>
              <a:sym typeface="Proxima Nova"/>
            </a:endParaRPr>
          </a:p>
        </p:txBody>
      </p:sp>
      <p:pic>
        <p:nvPicPr>
          <p:cNvPr id="327" name="Google Shape;327;g3c834eb125f_0_150"/>
          <p:cNvPicPr preferRelativeResize="0"/>
          <p:nvPr/>
        </p:nvPicPr>
        <p:blipFill>
          <a:blip r:embed="rId3">
            <a:alphaModFix/>
          </a:blip>
          <a:stretch>
            <a:fillRect/>
          </a:stretch>
        </p:blipFill>
        <p:spPr>
          <a:xfrm>
            <a:off x="311700" y="1108050"/>
            <a:ext cx="2962275" cy="2209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3c834eb125f_0_209"/>
          <p:cNvSpPr txBox="1">
            <a:spLocks noGrp="1"/>
          </p:cNvSpPr>
          <p:nvPr>
            <p:ph type="title"/>
          </p:nvPr>
        </p:nvSpPr>
        <p:spPr>
          <a:xfrm>
            <a:off x="311700" y="38191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#11: More House Cleaning</a:t>
            </a:r>
            <a:endParaRPr/>
          </a:p>
        </p:txBody>
      </p:sp>
      <p:sp>
        <p:nvSpPr>
          <p:cNvPr id="333" name="Google Shape;333;g3c834eb125f_0_209"/>
          <p:cNvSpPr txBox="1">
            <a:spLocks noGrp="1"/>
          </p:cNvSpPr>
          <p:nvPr>
            <p:ph type="body" idx="1"/>
          </p:nvPr>
        </p:nvSpPr>
        <p:spPr>
          <a:xfrm>
            <a:off x="311700" y="940350"/>
            <a:ext cx="5459700" cy="26673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Let’s add abstraction to the program by defining two more functions.</a:t>
            </a:r>
            <a:endParaRPr>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sz="1200">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A function for driving the ‘bot.</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A function for toggling the Boolean variable and turning on/off the motors.</a:t>
            </a:r>
            <a:endParaRPr>
              <a:latin typeface="Proxima Nova"/>
              <a:ea typeface="Proxima Nova"/>
              <a:cs typeface="Proxima Nova"/>
              <a:sym typeface="Proxima Nova"/>
            </a:endParaRPr>
          </a:p>
        </p:txBody>
      </p:sp>
      <p:pic>
        <p:nvPicPr>
          <p:cNvPr id="334" name="Google Shape;334;g3c834eb125f_0_209" title="dog_robot_ball.jpg"/>
          <p:cNvPicPr preferRelativeResize="0"/>
          <p:nvPr/>
        </p:nvPicPr>
        <p:blipFill>
          <a:blip r:embed="rId3">
            <a:alphaModFix/>
          </a:blip>
          <a:stretch>
            <a:fillRect/>
          </a:stretch>
        </p:blipFill>
        <p:spPr>
          <a:xfrm>
            <a:off x="5989025" y="1005325"/>
            <a:ext cx="2667450" cy="26674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be76aacd5c_0_230"/>
          <p:cNvSpPr txBox="1">
            <a:spLocks noGrp="1"/>
          </p:cNvSpPr>
          <p:nvPr>
            <p:ph type="title"/>
          </p:nvPr>
        </p:nvSpPr>
        <p:spPr>
          <a:xfrm>
            <a:off x="311700" y="2977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#11 Activity</a:t>
            </a:r>
            <a:endParaRPr/>
          </a:p>
        </p:txBody>
      </p:sp>
      <p:sp>
        <p:nvSpPr>
          <p:cNvPr id="340" name="Google Shape;340;g3be76aacd5c_0_230"/>
          <p:cNvSpPr txBox="1">
            <a:spLocks noGrp="1"/>
          </p:cNvSpPr>
          <p:nvPr>
            <p:ph type="body" idx="1"/>
          </p:nvPr>
        </p:nvSpPr>
        <p:spPr>
          <a:xfrm>
            <a:off x="311700" y="808200"/>
            <a:ext cx="7193700" cy="3645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Define a function for </a:t>
            </a:r>
            <a:r>
              <a:rPr lang="en" b="1">
                <a:latin typeface="Proxima Nova"/>
                <a:ea typeface="Proxima Nova"/>
                <a:cs typeface="Proxima Nova"/>
                <a:sym typeface="Proxima Nova"/>
              </a:rPr>
              <a:t>drive()</a:t>
            </a:r>
            <a:r>
              <a:rPr lang="en">
                <a:latin typeface="Proxima Nova"/>
                <a:ea typeface="Proxima Nova"/>
                <a:cs typeface="Proxima Nova"/>
                <a:sym typeface="Proxima Nova"/>
              </a:rPr>
              <a:t>.</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Include two parameters: left_speed and right_speed.</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Use the parameters to control the left and right motors.</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Remember: Functions are defined in one section near the top of the program.</a:t>
            </a:r>
            <a:endParaRPr>
              <a:latin typeface="Proxima Nova"/>
              <a:ea typeface="Proxima Nova"/>
              <a:cs typeface="Proxima Nova"/>
              <a:sym typeface="Proxima Nova"/>
            </a:endParaRPr>
          </a:p>
        </p:txBody>
      </p:sp>
      <p:pic>
        <p:nvPicPr>
          <p:cNvPr id="341" name="Google Shape;341;g3be76aacd5c_0_230"/>
          <p:cNvPicPr preferRelativeResize="0"/>
          <p:nvPr/>
        </p:nvPicPr>
        <p:blipFill rotWithShape="1">
          <a:blip r:embed="rId3">
            <a:alphaModFix/>
          </a:blip>
          <a:srcRect/>
          <a:stretch/>
        </p:blipFill>
        <p:spPr>
          <a:xfrm>
            <a:off x="7171278" y="513250"/>
            <a:ext cx="1661025" cy="29847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3be76aacd5c_0_242"/>
          <p:cNvSpPr txBox="1">
            <a:spLocks noGrp="1"/>
          </p:cNvSpPr>
          <p:nvPr>
            <p:ph type="title"/>
          </p:nvPr>
        </p:nvSpPr>
        <p:spPr>
          <a:xfrm>
            <a:off x="311700" y="2977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#11 Activity Code</a:t>
            </a:r>
            <a:endParaRPr/>
          </a:p>
        </p:txBody>
      </p:sp>
      <p:pic>
        <p:nvPicPr>
          <p:cNvPr id="347" name="Google Shape;347;g3be76aacd5c_0_242"/>
          <p:cNvPicPr preferRelativeResize="0"/>
          <p:nvPr/>
        </p:nvPicPr>
        <p:blipFill rotWithShape="1">
          <a:blip r:embed="rId3">
            <a:alphaModFix/>
          </a:blip>
          <a:srcRect/>
          <a:stretch/>
        </p:blipFill>
        <p:spPr>
          <a:xfrm>
            <a:off x="7171278" y="513250"/>
            <a:ext cx="1661025" cy="2984775"/>
          </a:xfrm>
          <a:prstGeom prst="rect">
            <a:avLst/>
          </a:prstGeom>
          <a:noFill/>
          <a:ln>
            <a:noFill/>
          </a:ln>
        </p:spPr>
      </p:pic>
      <p:pic>
        <p:nvPicPr>
          <p:cNvPr id="348" name="Google Shape;348;g3be76aacd5c_0_242"/>
          <p:cNvPicPr preferRelativeResize="0"/>
          <p:nvPr/>
        </p:nvPicPr>
        <p:blipFill>
          <a:blip r:embed="rId4">
            <a:alphaModFix/>
          </a:blip>
          <a:stretch>
            <a:fillRect/>
          </a:stretch>
        </p:blipFill>
        <p:spPr>
          <a:xfrm>
            <a:off x="899975" y="854200"/>
            <a:ext cx="5609300" cy="3996775"/>
          </a:xfrm>
          <a:prstGeom prst="rect">
            <a:avLst/>
          </a:prstGeom>
          <a:noFill/>
          <a:ln>
            <a:noFill/>
          </a:ln>
        </p:spPr>
      </p:pic>
      <p:sp>
        <p:nvSpPr>
          <p:cNvPr id="349" name="Google Shape;349;g3be76aacd5c_0_242"/>
          <p:cNvSpPr/>
          <p:nvPr/>
        </p:nvSpPr>
        <p:spPr>
          <a:xfrm>
            <a:off x="836925" y="3745900"/>
            <a:ext cx="5672400" cy="1105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3b262500c8b_0_1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Mission 7: Hot Pursuit</a:t>
            </a:r>
            <a:endParaRPr/>
          </a:p>
        </p:txBody>
      </p:sp>
      <p:sp>
        <p:nvSpPr>
          <p:cNvPr id="82" name="Google Shape;82;g3b262500c8b_0_13"/>
          <p:cNvSpPr txBox="1">
            <a:spLocks noGrp="1"/>
          </p:cNvSpPr>
          <p:nvPr>
            <p:ph type="body" idx="1"/>
          </p:nvPr>
        </p:nvSpPr>
        <p:spPr>
          <a:xfrm>
            <a:off x="311700" y="1012650"/>
            <a:ext cx="8030100" cy="3945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000"/>
              </a:spcBef>
              <a:spcAft>
                <a:spcPts val="0"/>
              </a:spcAft>
              <a:buSzPts val="2400"/>
              <a:buNone/>
            </a:pPr>
            <a:r>
              <a:rPr lang="en">
                <a:latin typeface="Proxima Nova"/>
                <a:ea typeface="Proxima Nova"/>
                <a:cs typeface="Proxima Nova"/>
                <a:sym typeface="Proxima Nova"/>
              </a:rPr>
              <a:t>Project Goals:</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Use the basic proximity sensors detect() function to make a presence detector.</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Experiment with light and dark ground-surfaces to find the best emitter power and detection threshold levels for each environment.</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Use the range() function to make an interactive display of object reflectivity.</a:t>
            </a:r>
            <a:endParaRPr>
              <a:latin typeface="Proxima Nova"/>
              <a:ea typeface="Proxima Nova"/>
              <a:cs typeface="Proxima Nova"/>
              <a:sym typeface="Proxima Nov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3be76aacd5c_0_236"/>
          <p:cNvSpPr txBox="1">
            <a:spLocks noGrp="1"/>
          </p:cNvSpPr>
          <p:nvPr>
            <p:ph type="title"/>
          </p:nvPr>
        </p:nvSpPr>
        <p:spPr>
          <a:xfrm>
            <a:off x="311700" y="2977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#11 Activity Code</a:t>
            </a:r>
            <a:endParaRPr/>
          </a:p>
        </p:txBody>
      </p:sp>
      <p:sp>
        <p:nvSpPr>
          <p:cNvPr id="355" name="Google Shape;355;g3be76aacd5c_0_236"/>
          <p:cNvSpPr txBox="1">
            <a:spLocks noGrp="1"/>
          </p:cNvSpPr>
          <p:nvPr>
            <p:ph type="body" idx="1"/>
          </p:nvPr>
        </p:nvSpPr>
        <p:spPr>
          <a:xfrm>
            <a:off x="311700" y="808200"/>
            <a:ext cx="6808500" cy="1922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Call the </a:t>
            </a:r>
            <a:r>
              <a:rPr lang="en" b="1">
                <a:latin typeface="Proxima Nova"/>
                <a:ea typeface="Proxima Nova"/>
                <a:cs typeface="Proxima Nova"/>
                <a:sym typeface="Proxima Nova"/>
              </a:rPr>
              <a:t>drive()</a:t>
            </a:r>
            <a:r>
              <a:rPr lang="en">
                <a:latin typeface="Proxima Nova"/>
                <a:ea typeface="Proxima Nova"/>
                <a:cs typeface="Proxima Nova"/>
                <a:sym typeface="Proxima Nova"/>
              </a:rPr>
              <a:t> function in the main program’s </a:t>
            </a:r>
            <a:r>
              <a:rPr lang="en">
                <a:solidFill>
                  <a:srgbClr val="0000FF"/>
                </a:solidFill>
                <a:latin typeface="Consolas"/>
                <a:ea typeface="Consolas"/>
                <a:cs typeface="Consolas"/>
                <a:sym typeface="Consolas"/>
              </a:rPr>
              <a:t>if </a:t>
            </a:r>
            <a:r>
              <a:rPr lang="en">
                <a:latin typeface="Proxima Nova"/>
                <a:ea typeface="Proxima Nova"/>
                <a:cs typeface="Proxima Nova"/>
                <a:sym typeface="Proxima Nova"/>
              </a:rPr>
              <a:t>statement.</a:t>
            </a:r>
            <a:endParaRPr>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a:latin typeface="Proxima Nova"/>
              <a:ea typeface="Proxima Nova"/>
              <a:cs typeface="Proxima Nova"/>
              <a:sym typeface="Proxima Nova"/>
            </a:endParaRPr>
          </a:p>
        </p:txBody>
      </p:sp>
      <p:pic>
        <p:nvPicPr>
          <p:cNvPr id="356" name="Google Shape;356;g3be76aacd5c_0_236"/>
          <p:cNvPicPr preferRelativeResize="0"/>
          <p:nvPr/>
        </p:nvPicPr>
        <p:blipFill rotWithShape="1">
          <a:blip r:embed="rId3">
            <a:alphaModFix/>
          </a:blip>
          <a:srcRect/>
          <a:stretch/>
        </p:blipFill>
        <p:spPr>
          <a:xfrm>
            <a:off x="7171278" y="513250"/>
            <a:ext cx="1661025" cy="2984775"/>
          </a:xfrm>
          <a:prstGeom prst="rect">
            <a:avLst/>
          </a:prstGeom>
          <a:noFill/>
          <a:ln>
            <a:noFill/>
          </a:ln>
        </p:spPr>
      </p:pic>
      <p:pic>
        <p:nvPicPr>
          <p:cNvPr id="357" name="Google Shape;357;g3be76aacd5c_0_236"/>
          <p:cNvPicPr preferRelativeResize="0"/>
          <p:nvPr/>
        </p:nvPicPr>
        <p:blipFill>
          <a:blip r:embed="rId4">
            <a:alphaModFix/>
          </a:blip>
          <a:stretch>
            <a:fillRect/>
          </a:stretch>
        </p:blipFill>
        <p:spPr>
          <a:xfrm>
            <a:off x="1266600" y="2214425"/>
            <a:ext cx="4478050" cy="25715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3be76aacd5c_0_251"/>
          <p:cNvSpPr txBox="1">
            <a:spLocks noGrp="1"/>
          </p:cNvSpPr>
          <p:nvPr>
            <p:ph type="title"/>
          </p:nvPr>
        </p:nvSpPr>
        <p:spPr>
          <a:xfrm>
            <a:off x="311700" y="290639"/>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#11 Activity</a:t>
            </a:r>
            <a:endParaRPr/>
          </a:p>
        </p:txBody>
      </p:sp>
      <p:sp>
        <p:nvSpPr>
          <p:cNvPr id="363" name="Google Shape;363;g3be76aacd5c_0_251"/>
          <p:cNvSpPr txBox="1">
            <a:spLocks noGrp="1"/>
          </p:cNvSpPr>
          <p:nvPr>
            <p:ph type="body" idx="1"/>
          </p:nvPr>
        </p:nvSpPr>
        <p:spPr>
          <a:xfrm>
            <a:off x="311700" y="828814"/>
            <a:ext cx="6767100" cy="3760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Define a function to toggle the Boolean variable.</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Cut the code from the BTN-0 press and paste it in the function.</a:t>
            </a:r>
            <a:endParaRPr sz="2200">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a:latin typeface="Proxima Nova"/>
              <a:ea typeface="Proxima Nova"/>
              <a:cs typeface="Proxima Nova"/>
              <a:sym typeface="Proxima Nova"/>
            </a:endParaRPr>
          </a:p>
        </p:txBody>
      </p:sp>
      <p:pic>
        <p:nvPicPr>
          <p:cNvPr id="364" name="Google Shape;364;g3be76aacd5c_0_251"/>
          <p:cNvPicPr preferRelativeResize="0"/>
          <p:nvPr/>
        </p:nvPicPr>
        <p:blipFill rotWithShape="1">
          <a:blip r:embed="rId3">
            <a:alphaModFix/>
          </a:blip>
          <a:srcRect/>
          <a:stretch/>
        </p:blipFill>
        <p:spPr>
          <a:xfrm>
            <a:off x="7171278" y="513250"/>
            <a:ext cx="1661025" cy="2984775"/>
          </a:xfrm>
          <a:prstGeom prst="rect">
            <a:avLst/>
          </a:prstGeom>
          <a:noFill/>
          <a:ln>
            <a:noFill/>
          </a:ln>
        </p:spPr>
      </p:pic>
      <p:pic>
        <p:nvPicPr>
          <p:cNvPr id="365" name="Google Shape;365;g3be76aacd5c_0_251"/>
          <p:cNvPicPr preferRelativeResize="0"/>
          <p:nvPr/>
        </p:nvPicPr>
        <p:blipFill>
          <a:blip r:embed="rId4">
            <a:alphaModFix/>
          </a:blip>
          <a:stretch>
            <a:fillRect/>
          </a:stretch>
        </p:blipFill>
        <p:spPr>
          <a:xfrm>
            <a:off x="667026" y="2571750"/>
            <a:ext cx="5778924" cy="15479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3c834eb125f_0_221"/>
          <p:cNvSpPr txBox="1">
            <a:spLocks noGrp="1"/>
          </p:cNvSpPr>
          <p:nvPr>
            <p:ph type="title"/>
          </p:nvPr>
        </p:nvSpPr>
        <p:spPr>
          <a:xfrm>
            <a:off x="311700" y="290639"/>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#11 Activity</a:t>
            </a:r>
            <a:endParaRPr/>
          </a:p>
        </p:txBody>
      </p:sp>
      <p:sp>
        <p:nvSpPr>
          <p:cNvPr id="371" name="Google Shape;371;g3c834eb125f_0_221"/>
          <p:cNvSpPr txBox="1">
            <a:spLocks noGrp="1"/>
          </p:cNvSpPr>
          <p:nvPr>
            <p:ph type="body" idx="1"/>
          </p:nvPr>
        </p:nvSpPr>
        <p:spPr>
          <a:xfrm>
            <a:off x="311700" y="828814"/>
            <a:ext cx="6767100" cy="3760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Do you notice something about this function and its variable?</a:t>
            </a:r>
            <a:endParaRPr sz="2200">
              <a:latin typeface="Proxima Nova"/>
              <a:ea typeface="Proxima Nova"/>
              <a:cs typeface="Proxima Nova"/>
              <a:sym typeface="Proxima Nova"/>
            </a:endParaRPr>
          </a:p>
          <a:p>
            <a:pPr marL="457200" lvl="0" indent="0" algn="l" rtl="0">
              <a:lnSpc>
                <a:spcPct val="115000"/>
              </a:lnSpc>
              <a:spcBef>
                <a:spcPts val="0"/>
              </a:spcBef>
              <a:spcAft>
                <a:spcPts val="0"/>
              </a:spcAft>
              <a:buNone/>
            </a:pPr>
            <a:endParaRPr sz="2200">
              <a:latin typeface="Proxima Nova"/>
              <a:ea typeface="Proxima Nova"/>
              <a:cs typeface="Proxima Nova"/>
              <a:sym typeface="Proxima Nova"/>
            </a:endParaRPr>
          </a:p>
          <a:p>
            <a:pPr marL="457200" lvl="0" indent="0" algn="l" rtl="0">
              <a:lnSpc>
                <a:spcPct val="115000"/>
              </a:lnSpc>
              <a:spcBef>
                <a:spcPts val="0"/>
              </a:spcBef>
              <a:spcAft>
                <a:spcPts val="0"/>
              </a:spcAft>
              <a:buNone/>
            </a:pPr>
            <a:endParaRPr sz="2200">
              <a:latin typeface="Proxima Nova"/>
              <a:ea typeface="Proxima Nova"/>
              <a:cs typeface="Proxima Nova"/>
              <a:sym typeface="Proxima Nova"/>
            </a:endParaRPr>
          </a:p>
          <a:p>
            <a:pPr marL="457200" lvl="0" indent="0" algn="l" rtl="0">
              <a:lnSpc>
                <a:spcPct val="115000"/>
              </a:lnSpc>
              <a:spcBef>
                <a:spcPts val="0"/>
              </a:spcBef>
              <a:spcAft>
                <a:spcPts val="0"/>
              </a:spcAft>
              <a:buNone/>
            </a:pP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solidFill>
                  <a:srgbClr val="0000FF"/>
                </a:solidFill>
                <a:latin typeface="Consolas"/>
                <a:ea typeface="Consolas"/>
                <a:cs typeface="Consolas"/>
                <a:sym typeface="Consolas"/>
              </a:rPr>
              <a:t>go_motors</a:t>
            </a:r>
            <a:r>
              <a:rPr lang="en" sz="2200">
                <a:latin typeface="Proxima Nova"/>
                <a:ea typeface="Proxima Nova"/>
                <a:cs typeface="Proxima Nova"/>
                <a:sym typeface="Proxima Nova"/>
              </a:rPr>
              <a:t> is a global variable!</a:t>
            </a:r>
            <a:endParaRPr sz="2200">
              <a:latin typeface="Proxima Nova"/>
              <a:ea typeface="Proxima Nova"/>
              <a:cs typeface="Proxima Nova"/>
              <a:sym typeface="Proxima Nova"/>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Add the global statement at the beginning of the function.</a:t>
            </a:r>
            <a:endParaRPr>
              <a:latin typeface="Proxima Nova"/>
              <a:ea typeface="Proxima Nova"/>
              <a:cs typeface="Proxima Nova"/>
              <a:sym typeface="Proxima Nova"/>
            </a:endParaRPr>
          </a:p>
        </p:txBody>
      </p:sp>
      <p:pic>
        <p:nvPicPr>
          <p:cNvPr id="372" name="Google Shape;372;g3c834eb125f_0_221"/>
          <p:cNvPicPr preferRelativeResize="0"/>
          <p:nvPr/>
        </p:nvPicPr>
        <p:blipFill rotWithShape="1">
          <a:blip r:embed="rId3">
            <a:alphaModFix/>
          </a:blip>
          <a:srcRect/>
          <a:stretch/>
        </p:blipFill>
        <p:spPr>
          <a:xfrm>
            <a:off x="7171278" y="513250"/>
            <a:ext cx="1661025" cy="2984775"/>
          </a:xfrm>
          <a:prstGeom prst="rect">
            <a:avLst/>
          </a:prstGeom>
          <a:noFill/>
          <a:ln>
            <a:noFill/>
          </a:ln>
        </p:spPr>
      </p:pic>
      <p:pic>
        <p:nvPicPr>
          <p:cNvPr id="373" name="Google Shape;373;g3c834eb125f_0_221"/>
          <p:cNvPicPr preferRelativeResize="0"/>
          <p:nvPr/>
        </p:nvPicPr>
        <p:blipFill>
          <a:blip r:embed="rId4">
            <a:alphaModFix/>
          </a:blip>
          <a:stretch>
            <a:fillRect/>
          </a:stretch>
        </p:blipFill>
        <p:spPr>
          <a:xfrm>
            <a:off x="1195200" y="2108575"/>
            <a:ext cx="3898175" cy="10441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3c834eb125f_0_228"/>
          <p:cNvSpPr txBox="1">
            <a:spLocks noGrp="1"/>
          </p:cNvSpPr>
          <p:nvPr>
            <p:ph type="title"/>
          </p:nvPr>
        </p:nvSpPr>
        <p:spPr>
          <a:xfrm>
            <a:off x="311700" y="209383"/>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Arial"/>
              <a:buNone/>
            </a:pPr>
            <a:r>
              <a:rPr lang="en"/>
              <a:t>Objective #11 Activity</a:t>
            </a:r>
            <a:endParaRPr/>
          </a:p>
        </p:txBody>
      </p:sp>
      <p:sp>
        <p:nvSpPr>
          <p:cNvPr id="379" name="Google Shape;379;g3c834eb125f_0_228"/>
          <p:cNvSpPr txBox="1">
            <a:spLocks noGrp="1"/>
          </p:cNvSpPr>
          <p:nvPr>
            <p:ph type="body" idx="1"/>
          </p:nvPr>
        </p:nvSpPr>
        <p:spPr>
          <a:xfrm>
            <a:off x="311700" y="747558"/>
            <a:ext cx="6767100" cy="3760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b="1">
                <a:solidFill>
                  <a:srgbClr val="4EB748"/>
                </a:solidFill>
                <a:latin typeface="Montserrat"/>
                <a:ea typeface="Montserrat"/>
                <a:cs typeface="Montserrat"/>
                <a:sym typeface="Montserrat"/>
              </a:rPr>
              <a:t>DO THIS:</a:t>
            </a:r>
            <a:endParaRPr b="1">
              <a:solidFill>
                <a:srgbClr val="4EB748"/>
              </a:solidFill>
              <a:latin typeface="Montserrat"/>
              <a:ea typeface="Montserrat"/>
              <a:cs typeface="Montserrat"/>
              <a:sym typeface="Montserrat"/>
            </a:endParaRPr>
          </a:p>
          <a:p>
            <a:pPr marL="457200" lvl="0" indent="-368300" algn="l" rtl="0">
              <a:lnSpc>
                <a:spcPct val="115000"/>
              </a:lnSpc>
              <a:spcBef>
                <a:spcPts val="0"/>
              </a:spcBef>
              <a:spcAft>
                <a:spcPts val="0"/>
              </a:spcAft>
              <a:buSzPts val="2200"/>
              <a:buFont typeface="Proxima Nova"/>
              <a:buChar char="●"/>
            </a:pPr>
            <a:r>
              <a:rPr lang="en" sz="2200">
                <a:latin typeface="Proxima Nova"/>
                <a:ea typeface="Proxima Nova"/>
                <a:cs typeface="Proxima Nova"/>
                <a:sym typeface="Proxima Nova"/>
              </a:rPr>
              <a:t>Call the toggle_motors() function in the main program inside the BTN-0 press.</a:t>
            </a:r>
            <a:endParaRPr sz="2200">
              <a:latin typeface="Proxima Nova"/>
              <a:ea typeface="Proxima Nova"/>
              <a:cs typeface="Proxima Nova"/>
              <a:sym typeface="Proxima Nova"/>
            </a:endParaRPr>
          </a:p>
          <a:p>
            <a:pPr marL="0" lvl="0" indent="0" algn="l" rtl="0">
              <a:lnSpc>
                <a:spcPct val="115000"/>
              </a:lnSpc>
              <a:spcBef>
                <a:spcPts val="0"/>
              </a:spcBef>
              <a:spcAft>
                <a:spcPts val="0"/>
              </a:spcAft>
              <a:buNone/>
            </a:pPr>
            <a:endParaRPr>
              <a:latin typeface="Proxima Nova"/>
              <a:ea typeface="Proxima Nova"/>
              <a:cs typeface="Proxima Nova"/>
              <a:sym typeface="Proxima Nova"/>
            </a:endParaRPr>
          </a:p>
        </p:txBody>
      </p:sp>
      <p:pic>
        <p:nvPicPr>
          <p:cNvPr id="380" name="Google Shape;380;g3c834eb125f_0_228"/>
          <p:cNvPicPr preferRelativeResize="0"/>
          <p:nvPr/>
        </p:nvPicPr>
        <p:blipFill rotWithShape="1">
          <a:blip r:embed="rId3">
            <a:alphaModFix/>
          </a:blip>
          <a:srcRect/>
          <a:stretch/>
        </p:blipFill>
        <p:spPr>
          <a:xfrm>
            <a:off x="7171278" y="513250"/>
            <a:ext cx="1661025" cy="2984775"/>
          </a:xfrm>
          <a:prstGeom prst="rect">
            <a:avLst/>
          </a:prstGeom>
          <a:noFill/>
          <a:ln>
            <a:noFill/>
          </a:ln>
        </p:spPr>
      </p:pic>
      <p:pic>
        <p:nvPicPr>
          <p:cNvPr id="381" name="Google Shape;381;g3c834eb125f_0_228"/>
          <p:cNvPicPr preferRelativeResize="0"/>
          <p:nvPr/>
        </p:nvPicPr>
        <p:blipFill>
          <a:blip r:embed="rId4">
            <a:alphaModFix/>
          </a:blip>
          <a:stretch>
            <a:fillRect/>
          </a:stretch>
        </p:blipFill>
        <p:spPr>
          <a:xfrm>
            <a:off x="763800" y="2049955"/>
            <a:ext cx="6267450" cy="2762250"/>
          </a:xfrm>
          <a:prstGeom prst="rect">
            <a:avLst/>
          </a:prstGeom>
          <a:noFill/>
          <a:ln>
            <a:noFill/>
          </a:ln>
        </p:spPr>
      </p:pic>
      <p:sp>
        <p:nvSpPr>
          <p:cNvPr id="382" name="Google Shape;382;g3c834eb125f_0_228"/>
          <p:cNvSpPr/>
          <p:nvPr/>
        </p:nvSpPr>
        <p:spPr>
          <a:xfrm>
            <a:off x="763800" y="3672775"/>
            <a:ext cx="4046700" cy="324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3ab35a42d29_0_114"/>
          <p:cNvSpPr txBox="1">
            <a:spLocks noGrp="1"/>
          </p:cNvSpPr>
          <p:nvPr>
            <p:ph type="title"/>
          </p:nvPr>
        </p:nvSpPr>
        <p:spPr>
          <a:xfrm>
            <a:off x="311700" y="167581"/>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Extension #1</a:t>
            </a:r>
            <a:endParaRPr/>
          </a:p>
        </p:txBody>
      </p:sp>
      <p:sp>
        <p:nvSpPr>
          <p:cNvPr id="388" name="Google Shape;388;g3ab35a42d29_0_114"/>
          <p:cNvSpPr txBox="1">
            <a:spLocks noGrp="1"/>
          </p:cNvSpPr>
          <p:nvPr>
            <p:ph type="body" idx="1"/>
          </p:nvPr>
        </p:nvSpPr>
        <p:spPr>
          <a:xfrm>
            <a:off x="311700" y="687900"/>
            <a:ext cx="5667900" cy="42705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(From Lesson 2) If the ‘bot is pointed up, with no surface, the code will throw a runtime error in the cal_power() function. Fix the error. You can use in </a:t>
            </a:r>
            <a:r>
              <a:rPr lang="en">
                <a:solidFill>
                  <a:srgbClr val="0000FF"/>
                </a:solidFill>
                <a:latin typeface="Consolas"/>
                <a:ea typeface="Consolas"/>
                <a:cs typeface="Consolas"/>
                <a:sym typeface="Consolas"/>
              </a:rPr>
              <a:t>if</a:t>
            </a:r>
            <a:r>
              <a:rPr lang="en">
                <a:latin typeface="Proxima Nova"/>
                <a:ea typeface="Proxima Nova"/>
                <a:cs typeface="Proxima Nova"/>
                <a:sym typeface="Proxima Nova"/>
              </a:rPr>
              <a:t> statement, similar to the “bug” fix for the threshold.</a:t>
            </a:r>
            <a:endParaRPr>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sz="2200">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sz="2200">
              <a:latin typeface="Proxima Nova"/>
              <a:ea typeface="Proxima Nova"/>
              <a:cs typeface="Proxima Nova"/>
              <a:sym typeface="Proxima Nova"/>
            </a:endParaRPr>
          </a:p>
        </p:txBody>
      </p:sp>
      <p:pic>
        <p:nvPicPr>
          <p:cNvPr id="389" name="Google Shape;389;g3ab35a42d29_0_114"/>
          <p:cNvPicPr preferRelativeResize="0"/>
          <p:nvPr/>
        </p:nvPicPr>
        <p:blipFill rotWithShape="1">
          <a:blip r:embed="rId3">
            <a:alphaModFix/>
          </a:blip>
          <a:srcRect/>
          <a:stretch/>
        </p:blipFill>
        <p:spPr>
          <a:xfrm>
            <a:off x="6132000" y="790981"/>
            <a:ext cx="2859600" cy="203201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3c834eb125f_0_238"/>
          <p:cNvSpPr txBox="1">
            <a:spLocks noGrp="1"/>
          </p:cNvSpPr>
          <p:nvPr>
            <p:ph type="title"/>
          </p:nvPr>
        </p:nvSpPr>
        <p:spPr>
          <a:xfrm>
            <a:off x="311700" y="167581"/>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Extension #2</a:t>
            </a:r>
            <a:endParaRPr/>
          </a:p>
        </p:txBody>
      </p:sp>
      <p:sp>
        <p:nvSpPr>
          <p:cNvPr id="395" name="Google Shape;395;g3c834eb125f_0_238"/>
          <p:cNvSpPr txBox="1">
            <a:spLocks noGrp="1"/>
          </p:cNvSpPr>
          <p:nvPr>
            <p:ph type="body" idx="1"/>
          </p:nvPr>
        </p:nvSpPr>
        <p:spPr>
          <a:xfrm>
            <a:off x="311700" y="687900"/>
            <a:ext cx="5667900" cy="42705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This program uses button presses. You learned from Mission 4 that button presses can have a bounce. Review how to debounce a button press and add the code to the program.</a:t>
            </a:r>
            <a:endParaRPr>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sz="2200">
              <a:latin typeface="Proxima Nova"/>
              <a:ea typeface="Proxima Nova"/>
              <a:cs typeface="Proxima Nova"/>
              <a:sym typeface="Proxima Nova"/>
            </a:endParaRPr>
          </a:p>
          <a:p>
            <a:pPr marL="0" lvl="0" indent="0" algn="l" rtl="0">
              <a:lnSpc>
                <a:spcPct val="115000"/>
              </a:lnSpc>
              <a:spcBef>
                <a:spcPts val="0"/>
              </a:spcBef>
              <a:spcAft>
                <a:spcPts val="0"/>
              </a:spcAft>
              <a:buSzPts val="2400"/>
              <a:buNone/>
            </a:pPr>
            <a:endParaRPr sz="2200">
              <a:latin typeface="Proxima Nova"/>
              <a:ea typeface="Proxima Nova"/>
              <a:cs typeface="Proxima Nova"/>
              <a:sym typeface="Proxima Nova"/>
            </a:endParaRPr>
          </a:p>
        </p:txBody>
      </p:sp>
      <p:pic>
        <p:nvPicPr>
          <p:cNvPr id="396" name="Google Shape;396;g3c834eb125f_0_238"/>
          <p:cNvPicPr preferRelativeResize="0"/>
          <p:nvPr/>
        </p:nvPicPr>
        <p:blipFill rotWithShape="1">
          <a:blip r:embed="rId3">
            <a:alphaModFix/>
          </a:blip>
          <a:srcRect/>
          <a:stretch/>
        </p:blipFill>
        <p:spPr>
          <a:xfrm>
            <a:off x="6132000" y="790981"/>
            <a:ext cx="2859600" cy="203201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3c834eb125f_0_244"/>
          <p:cNvSpPr txBox="1">
            <a:spLocks noGrp="1"/>
          </p:cNvSpPr>
          <p:nvPr>
            <p:ph type="title"/>
          </p:nvPr>
        </p:nvSpPr>
        <p:spPr>
          <a:xfrm>
            <a:off x="311700" y="167581"/>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Extension #3</a:t>
            </a:r>
            <a:endParaRPr/>
          </a:p>
        </p:txBody>
      </p:sp>
      <p:sp>
        <p:nvSpPr>
          <p:cNvPr id="402" name="Google Shape;402;g3c834eb125f_0_244"/>
          <p:cNvSpPr txBox="1">
            <a:spLocks noGrp="1"/>
          </p:cNvSpPr>
          <p:nvPr>
            <p:ph type="body" idx="1"/>
          </p:nvPr>
        </p:nvSpPr>
        <p:spPr>
          <a:xfrm>
            <a:off x="311700" y="687900"/>
            <a:ext cx="5904300" cy="4270500"/>
          </a:xfrm>
          <a:prstGeom prst="rect">
            <a:avLst/>
          </a:prstGeom>
          <a:noFill/>
          <a:ln>
            <a:noFill/>
          </a:ln>
        </p:spPr>
        <p:txBody>
          <a:bodyPr spcFirstLastPara="1" wrap="square" lIns="91425" tIns="91425" rIns="91425" bIns="91425" anchor="t" anchorCtr="0">
            <a:normAutofit fontScale="92500" lnSpcReduction="10000"/>
          </a:bodyPr>
          <a:lstStyle/>
          <a:p>
            <a:pPr marL="457200" lvl="0" indent="-369570" algn="l" rtl="0">
              <a:lnSpc>
                <a:spcPct val="115000"/>
              </a:lnSpc>
              <a:spcBef>
                <a:spcPts val="0"/>
              </a:spcBef>
              <a:spcAft>
                <a:spcPts val="0"/>
              </a:spcAft>
              <a:buSzPct val="100000"/>
              <a:buFont typeface="Proxima Nova"/>
              <a:buChar char="●"/>
            </a:pPr>
            <a:r>
              <a:rPr lang="en">
                <a:latin typeface="Proxima Nova"/>
                <a:ea typeface="Proxima Nova"/>
                <a:cs typeface="Proxima Nova"/>
                <a:sym typeface="Proxima Nova"/>
              </a:rPr>
              <a:t>Add a variable for the speed. This can help with testing, because you can change the speed in one place near the top instead of scrolling to the main program.</a:t>
            </a:r>
            <a:endParaRPr>
              <a:latin typeface="Proxima Nova"/>
              <a:ea typeface="Proxima Nova"/>
              <a:cs typeface="Proxima Nova"/>
              <a:sym typeface="Proxima Nova"/>
            </a:endParaRPr>
          </a:p>
          <a:p>
            <a:pPr marL="457200" lvl="0" indent="-369570" algn="l" rtl="0">
              <a:lnSpc>
                <a:spcPct val="115000"/>
              </a:lnSpc>
              <a:spcBef>
                <a:spcPts val="0"/>
              </a:spcBef>
              <a:spcAft>
                <a:spcPts val="0"/>
              </a:spcAft>
              <a:buSzPct val="100000"/>
              <a:buFont typeface="Proxima Nova"/>
              <a:buChar char="●"/>
            </a:pPr>
            <a:r>
              <a:rPr lang="en">
                <a:latin typeface="Proxima Nova"/>
                <a:ea typeface="Proxima Nova"/>
                <a:cs typeface="Proxima Nova"/>
                <a:sym typeface="Proxima Nova"/>
              </a:rPr>
              <a:t>You can use the speed variable as the argument when calling drive(). </a:t>
            </a:r>
            <a:endParaRPr>
              <a:latin typeface="Proxima Nova"/>
              <a:ea typeface="Proxima Nova"/>
              <a:cs typeface="Proxima Nova"/>
              <a:sym typeface="Proxima Nova"/>
            </a:endParaRPr>
          </a:p>
          <a:p>
            <a:pPr marL="457200" lvl="0" indent="-369570" algn="l" rtl="0">
              <a:lnSpc>
                <a:spcPct val="115000"/>
              </a:lnSpc>
              <a:spcBef>
                <a:spcPts val="0"/>
              </a:spcBef>
              <a:spcAft>
                <a:spcPts val="0"/>
              </a:spcAft>
              <a:buSzPct val="100000"/>
              <a:buFont typeface="Proxima Nova"/>
              <a:buChar char="●"/>
            </a:pPr>
            <a:r>
              <a:rPr lang="en">
                <a:latin typeface="Proxima Nova"/>
                <a:ea typeface="Proxima Nova"/>
                <a:cs typeface="Proxima Nova"/>
                <a:sym typeface="Proxima Nova"/>
              </a:rPr>
              <a:t>Think of a relationship between the forward speed and turn speed. </a:t>
            </a:r>
            <a:endParaRPr>
              <a:latin typeface="Proxima Nova"/>
              <a:ea typeface="Proxima Nova"/>
              <a:cs typeface="Proxima Nova"/>
              <a:sym typeface="Proxima Nova"/>
            </a:endParaRPr>
          </a:p>
          <a:p>
            <a:pPr marL="457200" lvl="0" indent="-369570" algn="l" rtl="0">
              <a:lnSpc>
                <a:spcPct val="115000"/>
              </a:lnSpc>
              <a:spcBef>
                <a:spcPts val="0"/>
              </a:spcBef>
              <a:spcAft>
                <a:spcPts val="0"/>
              </a:spcAft>
              <a:buSzPct val="109090"/>
              <a:buFont typeface="Proxima Nova"/>
              <a:buChar char="●"/>
            </a:pPr>
            <a:r>
              <a:rPr lang="en">
                <a:latin typeface="Proxima Nova"/>
                <a:ea typeface="Proxima Nova"/>
                <a:cs typeface="Proxima Nova"/>
                <a:sym typeface="Proxima Nova"/>
              </a:rPr>
              <a:t>Use the math in function call. An example is given where the turn speed is half the forward speed.</a:t>
            </a:r>
            <a:endParaRPr sz="2200">
              <a:latin typeface="Proxima Nova"/>
              <a:ea typeface="Proxima Nova"/>
              <a:cs typeface="Proxima Nova"/>
              <a:sym typeface="Proxima Nova"/>
            </a:endParaRPr>
          </a:p>
        </p:txBody>
      </p:sp>
      <p:pic>
        <p:nvPicPr>
          <p:cNvPr id="403" name="Google Shape;403;g3c834eb125f_0_244"/>
          <p:cNvPicPr preferRelativeResize="0"/>
          <p:nvPr/>
        </p:nvPicPr>
        <p:blipFill rotWithShape="1">
          <a:blip r:embed="rId3">
            <a:alphaModFix/>
          </a:blip>
          <a:srcRect/>
          <a:stretch/>
        </p:blipFill>
        <p:spPr>
          <a:xfrm>
            <a:off x="6132000" y="790981"/>
            <a:ext cx="2859600" cy="203201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3c834eb125f_0_250"/>
          <p:cNvSpPr txBox="1">
            <a:spLocks noGrp="1"/>
          </p:cNvSpPr>
          <p:nvPr>
            <p:ph type="title"/>
          </p:nvPr>
        </p:nvSpPr>
        <p:spPr>
          <a:xfrm>
            <a:off x="311700" y="167581"/>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Extension #3</a:t>
            </a:r>
            <a:endParaRPr/>
          </a:p>
        </p:txBody>
      </p:sp>
      <p:pic>
        <p:nvPicPr>
          <p:cNvPr id="409" name="Google Shape;409;g3c834eb125f_0_250"/>
          <p:cNvPicPr preferRelativeResize="0"/>
          <p:nvPr/>
        </p:nvPicPr>
        <p:blipFill rotWithShape="1">
          <a:blip r:embed="rId3">
            <a:alphaModFix/>
          </a:blip>
          <a:srcRect/>
          <a:stretch/>
        </p:blipFill>
        <p:spPr>
          <a:xfrm>
            <a:off x="6132000" y="790981"/>
            <a:ext cx="2859600" cy="2032016"/>
          </a:xfrm>
          <a:prstGeom prst="rect">
            <a:avLst/>
          </a:prstGeom>
          <a:noFill/>
          <a:ln>
            <a:noFill/>
          </a:ln>
        </p:spPr>
      </p:pic>
      <p:pic>
        <p:nvPicPr>
          <p:cNvPr id="410" name="Google Shape;410;g3c834eb125f_0_250"/>
          <p:cNvPicPr preferRelativeResize="0"/>
          <p:nvPr/>
        </p:nvPicPr>
        <p:blipFill>
          <a:blip r:embed="rId4">
            <a:alphaModFix/>
          </a:blip>
          <a:stretch>
            <a:fillRect/>
          </a:stretch>
        </p:blipFill>
        <p:spPr>
          <a:xfrm>
            <a:off x="379925" y="790981"/>
            <a:ext cx="2590800" cy="1076325"/>
          </a:xfrm>
          <a:prstGeom prst="rect">
            <a:avLst/>
          </a:prstGeom>
          <a:noFill/>
          <a:ln>
            <a:noFill/>
          </a:ln>
        </p:spPr>
      </p:pic>
      <p:pic>
        <p:nvPicPr>
          <p:cNvPr id="411" name="Google Shape;411;g3c834eb125f_0_250"/>
          <p:cNvPicPr preferRelativeResize="0"/>
          <p:nvPr/>
        </p:nvPicPr>
        <p:blipFill>
          <a:blip r:embed="rId5">
            <a:alphaModFix/>
          </a:blip>
          <a:stretch>
            <a:fillRect/>
          </a:stretch>
        </p:blipFill>
        <p:spPr>
          <a:xfrm>
            <a:off x="1176225" y="2060331"/>
            <a:ext cx="4895850" cy="2743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3"/>
          <p:cNvSpPr txBox="1">
            <a:spLocks noGrp="1"/>
          </p:cNvSpPr>
          <p:nvPr>
            <p:ph type="title"/>
          </p:nvPr>
        </p:nvSpPr>
        <p:spPr>
          <a:xfrm>
            <a:off x="422850" y="335875"/>
            <a:ext cx="8409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Post-Mission Reflection</a:t>
            </a:r>
            <a:endParaRPr/>
          </a:p>
        </p:txBody>
      </p:sp>
      <p:sp>
        <p:nvSpPr>
          <p:cNvPr id="417" name="Google Shape;417;p13"/>
          <p:cNvSpPr txBox="1">
            <a:spLocks noGrp="1"/>
          </p:cNvSpPr>
          <p:nvPr>
            <p:ph type="body" idx="1"/>
          </p:nvPr>
        </p:nvSpPr>
        <p:spPr>
          <a:xfrm>
            <a:off x="422850" y="869975"/>
            <a:ext cx="6016800" cy="3897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Complete the post-mission reflection in your Mission 7 Lesson 3 Log:</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List three new things you learned during this lesson.</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Do you think using functions and abstraction improves your code? Why or why not?</a:t>
            </a:r>
            <a:endParaRPr>
              <a:latin typeface="Proxima Nova"/>
              <a:ea typeface="Proxima Nova"/>
              <a:cs typeface="Proxima Nova"/>
              <a:sym typeface="Proxima Nova"/>
            </a:endParaRPr>
          </a:p>
          <a:p>
            <a:pPr marL="0" lvl="0" indent="0" algn="l" rtl="0">
              <a:lnSpc>
                <a:spcPct val="115000"/>
              </a:lnSpc>
              <a:spcBef>
                <a:spcPts val="1200"/>
              </a:spcBef>
              <a:spcAft>
                <a:spcPts val="1200"/>
              </a:spcAft>
              <a:buSzPts val="2400"/>
              <a:buNone/>
            </a:pPr>
            <a:endParaRPr/>
          </a:p>
        </p:txBody>
      </p:sp>
      <p:pic>
        <p:nvPicPr>
          <p:cNvPr id="418" name="Google Shape;418;p13"/>
          <p:cNvPicPr preferRelativeResize="0"/>
          <p:nvPr/>
        </p:nvPicPr>
        <p:blipFill rotWithShape="1">
          <a:blip r:embed="rId3">
            <a:alphaModFix/>
          </a:blip>
          <a:srcRect/>
          <a:stretch/>
        </p:blipFill>
        <p:spPr>
          <a:xfrm>
            <a:off x="6488075" y="453375"/>
            <a:ext cx="2158912" cy="3879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bc4fe74f7f_0_7"/>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Mission 7: Hot Pursuit</a:t>
            </a:r>
            <a:endParaRPr/>
          </a:p>
        </p:txBody>
      </p:sp>
      <p:sp>
        <p:nvSpPr>
          <p:cNvPr id="88" name="Google Shape;88;g3bc4fe74f7f_0_7"/>
          <p:cNvSpPr txBox="1">
            <a:spLocks noGrp="1"/>
          </p:cNvSpPr>
          <p:nvPr>
            <p:ph type="body" idx="1"/>
          </p:nvPr>
        </p:nvSpPr>
        <p:spPr>
          <a:xfrm>
            <a:off x="311700" y="1012650"/>
            <a:ext cx="8030100" cy="3945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000"/>
              </a:spcBef>
              <a:spcAft>
                <a:spcPts val="0"/>
              </a:spcAft>
              <a:buSzPts val="2400"/>
              <a:buNone/>
            </a:pPr>
            <a:r>
              <a:rPr lang="en">
                <a:latin typeface="Proxima Nova"/>
                <a:ea typeface="Proxima Nova"/>
                <a:cs typeface="Proxima Nova"/>
                <a:sym typeface="Proxima Nova"/>
              </a:rPr>
              <a:t>Project Goals:</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Write calibration functions so CodeBot can adapt to its environment.</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Bring in the motors for a FaceOff challenge.</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Code a “Curious Puppy Bot” that will chase a ball around.</a:t>
            </a:r>
            <a:endParaRPr>
              <a:latin typeface="Proxima Nova"/>
              <a:ea typeface="Proxima Nova"/>
              <a:cs typeface="Proxima Nova"/>
              <a:sym typeface="Proxima Nova"/>
            </a:endParaRPr>
          </a:p>
        </p:txBody>
      </p:sp>
      <p:pic>
        <p:nvPicPr>
          <p:cNvPr id="89" name="Google Shape;89;g3bc4fe74f7f_0_7" title="CatEyes1.gif"/>
          <p:cNvPicPr preferRelativeResize="0"/>
          <p:nvPr/>
        </p:nvPicPr>
        <p:blipFill rotWithShape="1">
          <a:blip r:embed="rId3">
            <a:alphaModFix/>
          </a:blip>
          <a:srcRect/>
          <a:stretch/>
        </p:blipFill>
        <p:spPr>
          <a:xfrm>
            <a:off x="2006975" y="3322475"/>
            <a:ext cx="3848002" cy="1737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87ddd4682a_0_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Mission 7: Hot Pursuit</a:t>
            </a:r>
            <a:endParaRPr/>
          </a:p>
        </p:txBody>
      </p:sp>
      <p:sp>
        <p:nvSpPr>
          <p:cNvPr id="95" name="Google Shape;95;g387ddd4682a_0_8"/>
          <p:cNvSpPr txBox="1">
            <a:spLocks noGrp="1"/>
          </p:cNvSpPr>
          <p:nvPr>
            <p:ph type="body" idx="1"/>
          </p:nvPr>
        </p:nvSpPr>
        <p:spPr>
          <a:xfrm>
            <a:off x="311700" y="1012650"/>
            <a:ext cx="5877000" cy="3990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000"/>
              </a:spcBef>
              <a:spcAft>
                <a:spcPts val="0"/>
              </a:spcAft>
              <a:buSzPts val="2400"/>
              <a:buNone/>
            </a:pPr>
            <a:r>
              <a:rPr lang="en">
                <a:latin typeface="Proxima Nova"/>
                <a:ea typeface="Proxima Nova"/>
                <a:cs typeface="Proxima Nova"/>
                <a:sym typeface="Proxima Nova"/>
              </a:rPr>
              <a:t>For this lesson, we will work on the last two goals:</a:t>
            </a:r>
            <a:endParaRPr>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a:latin typeface="Proxima Nova"/>
                <a:ea typeface="Proxima Nova"/>
                <a:cs typeface="Proxima Nova"/>
                <a:sym typeface="Proxima Nova"/>
              </a:rPr>
              <a:t>Bring in the motors for a FaceOff challenge.</a:t>
            </a:r>
            <a:endParaRPr>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a:latin typeface="Proxima Nova"/>
                <a:ea typeface="Proxima Nova"/>
                <a:cs typeface="Proxima Nova"/>
                <a:sym typeface="Proxima Nova"/>
              </a:rPr>
              <a:t>Code a “Curious Puppy Bot” that will chase a ball around.</a:t>
            </a:r>
            <a:endParaRPr>
              <a:latin typeface="Proxima Nova"/>
              <a:ea typeface="Proxima Nova"/>
              <a:cs typeface="Proxima Nova"/>
              <a:sym typeface="Proxima Nova"/>
            </a:endParaRPr>
          </a:p>
        </p:txBody>
      </p:sp>
      <p:pic>
        <p:nvPicPr>
          <p:cNvPr id="96" name="Google Shape;96;g387ddd4682a_0_8" title="ProxCars.jpg"/>
          <p:cNvPicPr preferRelativeResize="0"/>
          <p:nvPr/>
        </p:nvPicPr>
        <p:blipFill rotWithShape="1">
          <a:blip r:embed="rId3">
            <a:alphaModFix/>
          </a:blip>
          <a:srcRect/>
          <a:stretch/>
        </p:blipFill>
        <p:spPr>
          <a:xfrm>
            <a:off x="6322700" y="1068425"/>
            <a:ext cx="2634526" cy="1755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7f70a3ec4e_0_24"/>
          <p:cNvSpPr txBox="1">
            <a:spLocks noGrp="1"/>
          </p:cNvSpPr>
          <p:nvPr>
            <p:ph type="title"/>
          </p:nvPr>
        </p:nvSpPr>
        <p:spPr>
          <a:xfrm>
            <a:off x="311700" y="3358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Objective #8: Face Off!</a:t>
            </a:r>
            <a:endParaRPr/>
          </a:p>
        </p:txBody>
      </p:sp>
      <p:sp>
        <p:nvSpPr>
          <p:cNvPr id="102" name="Google Shape;102;g37f70a3ec4e_0_24"/>
          <p:cNvSpPr txBox="1">
            <a:spLocks noGrp="1"/>
          </p:cNvSpPr>
          <p:nvPr>
            <p:ph type="body" idx="1"/>
          </p:nvPr>
        </p:nvSpPr>
        <p:spPr>
          <a:xfrm>
            <a:off x="311700" y="869975"/>
            <a:ext cx="5451300" cy="4163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Are you ready to get </a:t>
            </a:r>
            <a:r>
              <a:rPr lang="en" b="1" i="1">
                <a:latin typeface="Proxima Nova"/>
                <a:ea typeface="Proxima Nova"/>
                <a:cs typeface="Proxima Nova"/>
                <a:sym typeface="Proxima Nova"/>
              </a:rPr>
              <a:t>moving?</a:t>
            </a:r>
            <a:endParaRPr b="1" i="1">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I thought so!</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Get your motors running!</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Your program already uses CodeBot’s proximity sensors to detect an object.</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The next goal is to rotate and face an object moving in front of it.</a:t>
            </a:r>
            <a:endParaRPr>
              <a:latin typeface="Proxima Nova"/>
              <a:ea typeface="Proxima Nova"/>
              <a:cs typeface="Proxima Nova"/>
              <a:sym typeface="Proxima Nova"/>
            </a:endParaRPr>
          </a:p>
        </p:txBody>
      </p:sp>
      <p:pic>
        <p:nvPicPr>
          <p:cNvPr id="103" name="Google Shape;103;g37f70a3ec4e_0_24" title="DogBall.jpg"/>
          <p:cNvPicPr preferRelativeResize="0"/>
          <p:nvPr/>
        </p:nvPicPr>
        <p:blipFill>
          <a:blip r:embed="rId3">
            <a:alphaModFix/>
          </a:blip>
          <a:stretch>
            <a:fillRect/>
          </a:stretch>
        </p:blipFill>
        <p:spPr>
          <a:xfrm>
            <a:off x="5832800" y="959275"/>
            <a:ext cx="3158800" cy="210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c834eb125f_0_1"/>
          <p:cNvSpPr txBox="1">
            <a:spLocks noGrp="1"/>
          </p:cNvSpPr>
          <p:nvPr>
            <p:ph type="title"/>
          </p:nvPr>
        </p:nvSpPr>
        <p:spPr>
          <a:xfrm>
            <a:off x="311700" y="3358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Objective #8: Face Off!</a:t>
            </a:r>
            <a:endParaRPr/>
          </a:p>
        </p:txBody>
      </p:sp>
      <p:sp>
        <p:nvSpPr>
          <p:cNvPr id="109" name="Google Shape;109;g3c834eb125f_0_1"/>
          <p:cNvSpPr txBox="1">
            <a:spLocks noGrp="1"/>
          </p:cNvSpPr>
          <p:nvPr>
            <p:ph type="body" idx="1"/>
          </p:nvPr>
        </p:nvSpPr>
        <p:spPr>
          <a:xfrm>
            <a:off x="311700" y="869975"/>
            <a:ext cx="5801100" cy="2991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400"/>
              <a:buNone/>
            </a:pPr>
            <a:r>
              <a:rPr lang="en">
                <a:latin typeface="Proxima Nova"/>
                <a:ea typeface="Proxima Nova"/>
                <a:cs typeface="Proxima Nova"/>
                <a:sym typeface="Proxima Nova"/>
              </a:rPr>
              <a:t>You just need to add a small amount of code to the end of your main while loop to make it happen.</a:t>
            </a:r>
            <a:endParaRPr b="1" i="1">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Your </a:t>
            </a:r>
            <a:r>
              <a:rPr lang="en">
                <a:solidFill>
                  <a:srgbClr val="0000FF"/>
                </a:solidFill>
                <a:latin typeface="Consolas"/>
                <a:ea typeface="Consolas"/>
                <a:cs typeface="Consolas"/>
                <a:sym typeface="Consolas"/>
              </a:rPr>
              <a:t>while True</a:t>
            </a:r>
            <a:r>
              <a:rPr lang="en">
                <a:latin typeface="Proxima Nova"/>
                <a:ea typeface="Proxima Nova"/>
                <a:cs typeface="Proxima Nova"/>
                <a:sym typeface="Proxima Nova"/>
              </a:rPr>
              <a:t> loop uses this code:</a:t>
            </a:r>
            <a:endParaRPr>
              <a:latin typeface="Proxima Nova"/>
              <a:ea typeface="Proxima Nova"/>
              <a:cs typeface="Proxima Nova"/>
              <a:sym typeface="Proxima Nova"/>
            </a:endParaRPr>
          </a:p>
        </p:txBody>
      </p:sp>
      <p:pic>
        <p:nvPicPr>
          <p:cNvPr id="110" name="Google Shape;110;g3c834eb125f_0_1" title="DogBall.jpg"/>
          <p:cNvPicPr preferRelativeResize="0"/>
          <p:nvPr/>
        </p:nvPicPr>
        <p:blipFill>
          <a:blip r:embed="rId3">
            <a:alphaModFix/>
          </a:blip>
          <a:stretch>
            <a:fillRect/>
          </a:stretch>
        </p:blipFill>
        <p:spPr>
          <a:xfrm>
            <a:off x="6198650" y="959275"/>
            <a:ext cx="2792950" cy="1864299"/>
          </a:xfrm>
          <a:prstGeom prst="rect">
            <a:avLst/>
          </a:prstGeom>
          <a:noFill/>
          <a:ln>
            <a:noFill/>
          </a:ln>
        </p:spPr>
      </p:pic>
      <p:pic>
        <p:nvPicPr>
          <p:cNvPr id="111" name="Google Shape;111;g3c834eb125f_0_1"/>
          <p:cNvPicPr preferRelativeResize="0"/>
          <p:nvPr/>
        </p:nvPicPr>
        <p:blipFill>
          <a:blip r:embed="rId4">
            <a:alphaModFix/>
          </a:blip>
          <a:stretch>
            <a:fillRect/>
          </a:stretch>
        </p:blipFill>
        <p:spPr>
          <a:xfrm>
            <a:off x="857177" y="2778225"/>
            <a:ext cx="3998950" cy="716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c834eb125f_0_8"/>
          <p:cNvSpPr txBox="1">
            <a:spLocks noGrp="1"/>
          </p:cNvSpPr>
          <p:nvPr>
            <p:ph type="title"/>
          </p:nvPr>
        </p:nvSpPr>
        <p:spPr>
          <a:xfrm>
            <a:off x="311700" y="33587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Objective #8: Face Off!</a:t>
            </a:r>
            <a:endParaRPr/>
          </a:p>
        </p:txBody>
      </p:sp>
      <p:sp>
        <p:nvSpPr>
          <p:cNvPr id="117" name="Google Shape;117;g3c834eb125f_0_8"/>
          <p:cNvSpPr txBox="1">
            <a:spLocks noGrp="1"/>
          </p:cNvSpPr>
          <p:nvPr>
            <p:ph type="body" idx="1"/>
          </p:nvPr>
        </p:nvSpPr>
        <p:spPr>
          <a:xfrm>
            <a:off x="311700" y="869975"/>
            <a:ext cx="5451300" cy="39453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The </a:t>
            </a:r>
            <a:r>
              <a:rPr lang="en" b="1">
                <a:latin typeface="Proxima Nova"/>
                <a:ea typeface="Proxima Nova"/>
                <a:cs typeface="Proxima Nova"/>
                <a:sym typeface="Proxima Nova"/>
              </a:rPr>
              <a:t>cal_thres()</a:t>
            </a:r>
            <a:r>
              <a:rPr lang="en">
                <a:latin typeface="Proxima Nova"/>
                <a:ea typeface="Proxima Nova"/>
                <a:cs typeface="Proxima Nova"/>
                <a:sym typeface="Proxima Nova"/>
              </a:rPr>
              <a:t> function assigns a tuple to </a:t>
            </a:r>
            <a:r>
              <a:rPr lang="en">
                <a:solidFill>
                  <a:srgbClr val="0000FF"/>
                </a:solidFill>
                <a:latin typeface="Consolas"/>
                <a:ea typeface="Consolas"/>
                <a:cs typeface="Consolas"/>
                <a:sym typeface="Consolas"/>
              </a:rPr>
              <a:t>sensed</a:t>
            </a:r>
            <a:r>
              <a:rPr lang="en">
                <a:latin typeface="Proxima Nova"/>
                <a:ea typeface="Proxima Nova"/>
                <a:cs typeface="Proxima Nova"/>
                <a:sym typeface="Proxima Nova"/>
              </a:rPr>
              <a:t>.</a:t>
            </a:r>
            <a:endParaRPr>
              <a:latin typeface="Proxima Nova"/>
              <a:ea typeface="Proxima Nova"/>
              <a:cs typeface="Proxima Nova"/>
              <a:sym typeface="Proxima Nova"/>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After assigning a tuple to </a:t>
            </a:r>
            <a:r>
              <a:rPr lang="en">
                <a:solidFill>
                  <a:srgbClr val="0000FF"/>
                </a:solidFill>
                <a:latin typeface="Consolas"/>
                <a:ea typeface="Consolas"/>
                <a:cs typeface="Consolas"/>
                <a:sym typeface="Consolas"/>
              </a:rPr>
              <a:t>sensed</a:t>
            </a:r>
            <a:r>
              <a:rPr lang="en">
                <a:latin typeface="Proxima Nova"/>
                <a:ea typeface="Proxima Nova"/>
                <a:cs typeface="Proxima Nova"/>
                <a:sym typeface="Proxima Nova"/>
              </a:rPr>
              <a:t>, you were able to access only the LEFT or RIGHT value with </a:t>
            </a:r>
            <a:r>
              <a:rPr lang="en">
                <a:solidFill>
                  <a:srgbClr val="0000FF"/>
                </a:solidFill>
                <a:latin typeface="Consolas"/>
                <a:ea typeface="Consolas"/>
                <a:cs typeface="Consolas"/>
                <a:sym typeface="Consolas"/>
              </a:rPr>
              <a:t>sensed[LEFT]</a:t>
            </a:r>
            <a:r>
              <a:rPr lang="en">
                <a:latin typeface="Proxima Nova"/>
                <a:ea typeface="Proxima Nova"/>
                <a:cs typeface="Proxima Nova"/>
                <a:sym typeface="Proxima Nova"/>
              </a:rPr>
              <a:t> and </a:t>
            </a:r>
            <a:r>
              <a:rPr lang="en">
                <a:solidFill>
                  <a:srgbClr val="0000FF"/>
                </a:solidFill>
                <a:latin typeface="Consolas"/>
                <a:ea typeface="Consolas"/>
                <a:cs typeface="Consolas"/>
                <a:sym typeface="Consolas"/>
              </a:rPr>
              <a:t>sensed[RIGHT]</a:t>
            </a:r>
            <a:endParaRPr>
              <a:solidFill>
                <a:srgbClr val="0000FF"/>
              </a:solidFill>
              <a:latin typeface="Consolas"/>
              <a:ea typeface="Consolas"/>
              <a:cs typeface="Consolas"/>
              <a:sym typeface="Consolas"/>
            </a:endParaRPr>
          </a:p>
          <a:p>
            <a:pPr marL="457200" lvl="0" indent="-381000" algn="l" rtl="0">
              <a:lnSpc>
                <a:spcPct val="115000"/>
              </a:lnSpc>
              <a:spcBef>
                <a:spcPts val="0"/>
              </a:spcBef>
              <a:spcAft>
                <a:spcPts val="0"/>
              </a:spcAft>
              <a:buSzPts val="2400"/>
              <a:buFont typeface="Proxima Nova"/>
              <a:buChar char="●"/>
            </a:pPr>
            <a:r>
              <a:rPr lang="en">
                <a:latin typeface="Proxima Nova"/>
                <a:ea typeface="Proxima Nova"/>
                <a:cs typeface="Proxima Nova"/>
                <a:sym typeface="Proxima Nova"/>
              </a:rPr>
              <a:t>You can do the same thing with </a:t>
            </a:r>
            <a:r>
              <a:rPr lang="en">
                <a:solidFill>
                  <a:srgbClr val="0000FF"/>
                </a:solidFill>
                <a:latin typeface="Consolas"/>
                <a:ea typeface="Consolas"/>
                <a:cs typeface="Consolas"/>
                <a:sym typeface="Consolas"/>
              </a:rPr>
              <a:t>p</a:t>
            </a:r>
            <a:r>
              <a:rPr lang="en">
                <a:latin typeface="Proxima Nova"/>
                <a:ea typeface="Proxima Nova"/>
                <a:cs typeface="Proxima Nova"/>
                <a:sym typeface="Proxima Nova"/>
              </a:rPr>
              <a:t>.</a:t>
            </a:r>
            <a:endParaRPr>
              <a:latin typeface="Proxima Nova"/>
              <a:ea typeface="Proxima Nova"/>
              <a:cs typeface="Proxima Nova"/>
              <a:sym typeface="Proxima Nova"/>
            </a:endParaRPr>
          </a:p>
          <a:p>
            <a:pPr marL="0" lvl="0" indent="0" algn="l" rtl="0">
              <a:lnSpc>
                <a:spcPct val="115000"/>
              </a:lnSpc>
              <a:spcBef>
                <a:spcPts val="0"/>
              </a:spcBef>
              <a:spcAft>
                <a:spcPts val="0"/>
              </a:spcAft>
              <a:buNone/>
            </a:pPr>
            <a:endParaRPr>
              <a:latin typeface="Proxima Nova"/>
              <a:ea typeface="Proxima Nova"/>
              <a:cs typeface="Proxima Nova"/>
              <a:sym typeface="Proxima Nova"/>
            </a:endParaRPr>
          </a:p>
        </p:txBody>
      </p:sp>
      <p:pic>
        <p:nvPicPr>
          <p:cNvPr id="118" name="Google Shape;118;g3c834eb125f_0_8" title="DogBall.jpg"/>
          <p:cNvPicPr preferRelativeResize="0"/>
          <p:nvPr/>
        </p:nvPicPr>
        <p:blipFill>
          <a:blip r:embed="rId3">
            <a:alphaModFix/>
          </a:blip>
          <a:stretch>
            <a:fillRect/>
          </a:stretch>
        </p:blipFill>
        <p:spPr>
          <a:xfrm>
            <a:off x="5998200" y="959275"/>
            <a:ext cx="2993400" cy="1998100"/>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On-screen Show (16:9)</PresentationFormat>
  <Paragraphs>225</Paragraphs>
  <Slides>48</Slides>
  <Notes>48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Montserrat</vt:lpstr>
      <vt:lpstr>Proxima Nova</vt:lpstr>
      <vt:lpstr>Calibri</vt:lpstr>
      <vt:lpstr>Consolas</vt:lpstr>
      <vt:lpstr>Raleway</vt:lpstr>
      <vt:lpstr>Plum</vt:lpstr>
      <vt:lpstr>Hot Pursuit</vt:lpstr>
      <vt:lpstr>Pre-Mission Warm-Up</vt:lpstr>
      <vt:lpstr>Mission 7: Hot Pursuit</vt:lpstr>
      <vt:lpstr>Mission 7: Hot Pursuit</vt:lpstr>
      <vt:lpstr>Mission 7: Hot Pursuit</vt:lpstr>
      <vt:lpstr>Mission 7: Hot Pursuit</vt:lpstr>
      <vt:lpstr>Objective #8: Face Off!</vt:lpstr>
      <vt:lpstr>Objective #8: Face Off!</vt:lpstr>
      <vt:lpstr>Objective #8: Face Off!</vt:lpstr>
      <vt:lpstr>Objective #8: Face Off!</vt:lpstr>
      <vt:lpstr>Objective #8: Face-Off Algorithm</vt:lpstr>
      <vt:lpstr>Objective #8: Face-Off Algorithm</vt:lpstr>
      <vt:lpstr>Objective #8 Activity</vt:lpstr>
      <vt:lpstr>Objective #8 Activity</vt:lpstr>
      <vt:lpstr>Objective #8 Activity</vt:lpstr>
      <vt:lpstr>Objective #8 Activity code</vt:lpstr>
      <vt:lpstr>Objective #8 Activity</vt:lpstr>
      <vt:lpstr>Objective #9: Face Off Harder!</vt:lpstr>
      <vt:lpstr>Objective #9: Face Off Harder!</vt:lpstr>
      <vt:lpstr>Objective #9: Face Off Harder!</vt:lpstr>
      <vt:lpstr>Objective #9: Safety Feature Algorithm</vt:lpstr>
      <vt:lpstr>Objective #9: Safety Feature Algorithm</vt:lpstr>
      <vt:lpstr>Objective #9 Activity</vt:lpstr>
      <vt:lpstr>Objective #9 Activity</vt:lpstr>
      <vt:lpstr>Objective #9 Activity</vt:lpstr>
      <vt:lpstr>Objective #9 Activity</vt:lpstr>
      <vt:lpstr>Objective #9 Activity</vt:lpstr>
      <vt:lpstr>Objective #10: Chase Mode</vt:lpstr>
      <vt:lpstr>Objective #10 Activity</vt:lpstr>
      <vt:lpstr>Objective #10 Activity</vt:lpstr>
      <vt:lpstr>Objective #10 Activity</vt:lpstr>
      <vt:lpstr>Objective #11: More House Cleaning</vt:lpstr>
      <vt:lpstr>Concept: Abstraction</vt:lpstr>
      <vt:lpstr>Concept: Abstraction</vt:lpstr>
      <vt:lpstr>Examples of abstraction</vt:lpstr>
      <vt:lpstr>A function is abstraction</vt:lpstr>
      <vt:lpstr>Objective #11: More House Cleaning</vt:lpstr>
      <vt:lpstr>Objective #11 Activity</vt:lpstr>
      <vt:lpstr>Objective #11 Activity Code</vt:lpstr>
      <vt:lpstr>Objective #11 Activity Code</vt:lpstr>
      <vt:lpstr>Objective #11 Activity</vt:lpstr>
      <vt:lpstr>Objective #11 Activity</vt:lpstr>
      <vt:lpstr>Objective #11 Activity</vt:lpstr>
      <vt:lpstr>Extension #1</vt:lpstr>
      <vt:lpstr>Extension #2</vt:lpstr>
      <vt:lpstr>Extension #3</vt:lpstr>
      <vt:lpstr>Extension #3</vt:lpstr>
      <vt:lpstr>Post-Mission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Jill Jones</cp:lastModifiedBy>
  <cp:revision>1</cp:revision>
  <dcterms:modified xsi:type="dcterms:W3CDTF">2026-02-23T00:40:11Z</dcterms:modified>
</cp:coreProperties>
</file>